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20"/>
  </p:notesMasterIdLst>
  <p:sldIdLst>
    <p:sldId id="351" r:id="rId3"/>
    <p:sldId id="401" r:id="rId4"/>
    <p:sldId id="402" r:id="rId5"/>
    <p:sldId id="403" r:id="rId6"/>
    <p:sldId id="393" r:id="rId7"/>
    <p:sldId id="394" r:id="rId8"/>
    <p:sldId id="395" r:id="rId9"/>
    <p:sldId id="396" r:id="rId10"/>
    <p:sldId id="397" r:id="rId11"/>
    <p:sldId id="399" r:id="rId12"/>
    <p:sldId id="400" r:id="rId13"/>
    <p:sldId id="413" r:id="rId14"/>
    <p:sldId id="406" r:id="rId15"/>
    <p:sldId id="407" r:id="rId16"/>
    <p:sldId id="408" r:id="rId17"/>
    <p:sldId id="409" r:id="rId18"/>
    <p:sldId id="411" r:id="rId19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smeralda Subashi" initials="E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78136" autoAdjust="0"/>
  </p:normalViewPr>
  <p:slideViewPr>
    <p:cSldViewPr>
      <p:cViewPr varScale="1">
        <p:scale>
          <a:sx n="82" d="100"/>
          <a:sy n="82" d="100"/>
        </p:scale>
        <p:origin x="9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16"/>
    </p:cViewPr>
  </p:sorterViewPr>
  <p:notesViewPr>
    <p:cSldViewPr>
      <p:cViewPr varScale="1">
        <p:scale>
          <a:sx n="52" d="100"/>
          <a:sy n="52" d="100"/>
        </p:scale>
        <p:origin x="-2580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CC484-2215-4C9D-B450-65D4F9E03C07}" type="datetimeFigureOut">
              <a:rPr lang="pl-PL" smtClean="0"/>
              <a:pPr/>
              <a:t>12.11.2020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DB249-7BCF-4D89-B2F8-411C191ADF1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5671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u="none" baseline="0" dirty="0" smtClean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B54F-35AE-46FF-BDA0-6A934AE439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90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 smtClean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B54F-35AE-46FF-BDA0-6A934AE439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67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Font typeface="Wingdings" panose="05000000000000000000" pitchFamily="2" charset="2"/>
              <a:buNone/>
            </a:pPr>
            <a:endParaRPr lang="fr-FR" b="0" u="none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B54F-35AE-46FF-BDA0-6A934AE439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21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85B54F-35AE-46FF-BDA0-6A934AE439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878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B54F-35AE-46FF-BDA0-6A934AE439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11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u="none" kern="1200" baseline="0" dirty="0" smtClean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B54F-35AE-46FF-BDA0-6A934AE439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669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="0" u="none" noProof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B54F-35AE-46FF-BDA0-6A934AE439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78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="0" u="non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B54F-35AE-46FF-BDA0-6A934AE439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09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ADC0145-4EAE-4A9D-8E7F-9AD450098693}" type="slidenum">
              <a:rPr lang="de-DE" altLang="en-US"/>
              <a:pPr eaLnBrk="1" hangingPunct="1"/>
              <a:t>17</a:t>
            </a:fld>
            <a:endParaRPr lang="de-DE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3665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532813" y="6629400"/>
            <a:ext cx="62865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900" b="1">
                <a:latin typeface="Times New Roman" pitchFamily="18" charset="0"/>
                <a:cs typeface="Arial" charset="0"/>
              </a:rPr>
              <a:t>© OECD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0" y="0"/>
            <a:ext cx="1219200" cy="6858000"/>
            <a:chOff x="0" y="0"/>
            <a:chExt cx="1219200" cy="6858000"/>
          </a:xfrm>
        </p:grpSpPr>
        <p:sp>
          <p:nvSpPr>
            <p:cNvPr id="10" name="Text Box 5"/>
            <p:cNvSpPr txBox="1">
              <a:spLocks noChangeAspect="1" noChangeArrowheads="1"/>
            </p:cNvSpPr>
            <p:nvPr userDrawn="1"/>
          </p:nvSpPr>
          <p:spPr bwMode="auto">
            <a:xfrm>
              <a:off x="0" y="2286000"/>
              <a:ext cx="1219200" cy="2057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sz="1400">
                <a:solidFill>
                  <a:srgbClr val="EEECE1"/>
                </a:solidFill>
                <a:latin typeface="Times" pitchFamily="18" charset="0"/>
                <a:cs typeface="Arial" charset="0"/>
              </a:endParaRPr>
            </a:p>
          </p:txBody>
        </p:sp>
        <p:grpSp>
          <p:nvGrpSpPr>
            <p:cNvPr id="3" name="Group 19"/>
            <p:cNvGrpSpPr>
              <a:grpSpLocks/>
            </p:cNvGrpSpPr>
            <p:nvPr userDrawn="1"/>
          </p:nvGrpSpPr>
          <p:grpSpPr bwMode="auto">
            <a:xfrm>
              <a:off x="0" y="0"/>
              <a:ext cx="971600" cy="6858000"/>
              <a:chOff x="0" y="754"/>
              <a:chExt cx="773" cy="3566"/>
            </a:xfrm>
          </p:grpSpPr>
          <p:graphicFrame>
            <p:nvGraphicFramePr>
              <p:cNvPr id="13" name="Object 3"/>
              <p:cNvGraphicFramePr>
                <a:graphicFrameLocks/>
              </p:cNvGraphicFramePr>
              <p:nvPr/>
            </p:nvGraphicFramePr>
            <p:xfrm>
              <a:off x="0" y="754"/>
              <a:ext cx="773" cy="35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5" name="Bitmap Image" r:id="rId3" imgW="809738" imgH="1390844" progId="PBrush">
                      <p:embed/>
                    </p:oleObj>
                  </mc:Choice>
                  <mc:Fallback>
                    <p:oleObj name="Bitmap Image" r:id="rId3" imgW="809738" imgH="1390844" progId="PBrush">
                      <p:embed/>
                      <p:pic>
                        <p:nvPicPr>
                          <p:cNvPr id="0" name="Picture 5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754"/>
                            <a:ext cx="773" cy="356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B7A5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rgbClr val="00B7A5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FFFFFF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Text Box 10"/>
              <p:cNvSpPr txBox="1">
                <a:spLocks noChangeAspect="1" noChangeArrowheads="1"/>
              </p:cNvSpPr>
              <p:nvPr/>
            </p:nvSpPr>
            <p:spPr bwMode="auto">
              <a:xfrm rot="10800000">
                <a:off x="0" y="1376"/>
                <a:ext cx="731" cy="19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vert="eaVert" lIns="18000" rIns="18000" anchor="ctr"/>
              <a:lstStyle/>
              <a:p>
                <a:pPr algn="ctr" eaLnBrk="0" hangingPunct="0">
                  <a:lnSpc>
                    <a:spcPct val="140000"/>
                  </a:lnSpc>
                  <a:spcBef>
                    <a:spcPct val="50000"/>
                  </a:spcBef>
                  <a:defRPr/>
                </a:pPr>
                <a:r>
                  <a:rPr lang="en-GB" sz="800" b="1" dirty="0">
                    <a:solidFill>
                      <a:srgbClr val="EEECE1"/>
                    </a:solidFill>
                    <a:latin typeface="Arial" charset="0"/>
                    <a:cs typeface="Arial" charset="0"/>
                  </a:rPr>
                  <a:t>A joint  initiative of the OECD and the European Union,</a:t>
                </a:r>
                <a:br>
                  <a:rPr lang="en-GB" sz="800" b="1" dirty="0">
                    <a:solidFill>
                      <a:srgbClr val="EEECE1"/>
                    </a:solidFill>
                    <a:latin typeface="Arial" charset="0"/>
                    <a:cs typeface="Arial" charset="0"/>
                  </a:rPr>
                </a:br>
                <a:r>
                  <a:rPr lang="en-GB" sz="800" b="1" dirty="0">
                    <a:solidFill>
                      <a:srgbClr val="EEECE1"/>
                    </a:solidFill>
                    <a:latin typeface="Arial" charset="0"/>
                    <a:cs typeface="Arial" charset="0"/>
                  </a:rPr>
                  <a:t>principally financed by the EU</a:t>
                </a:r>
              </a:p>
            </p:txBody>
          </p:sp>
        </p:grpSp>
        <p:pic>
          <p:nvPicPr>
            <p:cNvPr id="16" name="Picture 12" descr="euflag_original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9274" y="5733256"/>
              <a:ext cx="64770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1" descr="JC010 SigLogo RGB_web.jpg"/>
            <p:cNvPicPr>
              <a:picLocks noChangeAspect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2065" y="333475"/>
              <a:ext cx="50800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 descr="OECD_20cm_w.png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43032" y="6309320"/>
              <a:ext cx="879527" cy="216024"/>
            </a:xfrm>
            <a:prstGeom prst="rect">
              <a:avLst/>
            </a:prstGeom>
          </p:spPr>
        </p:pic>
      </p:grp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1115616" y="332657"/>
            <a:ext cx="7772400" cy="936104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1115616" y="1700808"/>
            <a:ext cx="7776864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98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797552" cy="1143000"/>
          </a:xfrm>
          <a:prstGeom prst="rect">
            <a:avLst/>
          </a:prstGeom>
        </p:spPr>
        <p:txBody>
          <a:bodyPr/>
          <a:lstStyle>
            <a:lvl1pPr>
              <a:defRPr sz="4400" b="1">
                <a:latin typeface="Calibri" panose="020F050202020403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600200"/>
            <a:ext cx="7797552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Calibri" panose="020F0502020204030204" pitchFamily="34" charset="0"/>
              </a:defRPr>
            </a:lvl1pPr>
            <a:lvl2pPr>
              <a:buFont typeface="Wingdings" pitchFamily="2" charset="2"/>
              <a:buChar char="§"/>
              <a:defRPr sz="2600">
                <a:latin typeface="Calibri" panose="020F0502020204030204" pitchFamily="34" charset="0"/>
              </a:defRPr>
            </a:lvl2pPr>
            <a:lvl3pPr>
              <a:defRPr sz="22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buFont typeface="Arial" pitchFamily="34" charset="0"/>
              <a:buChar char="-"/>
              <a:defRPr sz="2000">
                <a:latin typeface="Calibri" panose="020F050202020403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4064" y="6356350"/>
            <a:ext cx="658416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70E5C18F-7875-47AA-84DA-F0DFA89F7812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7" name="Group 14"/>
          <p:cNvGrpSpPr/>
          <p:nvPr/>
        </p:nvGrpSpPr>
        <p:grpSpPr>
          <a:xfrm>
            <a:off x="0" y="0"/>
            <a:ext cx="1219200" cy="6858000"/>
            <a:chOff x="0" y="0"/>
            <a:chExt cx="1219200" cy="6858000"/>
          </a:xfrm>
        </p:grpSpPr>
        <p:sp>
          <p:nvSpPr>
            <p:cNvPr id="8" name="Text Box 5"/>
            <p:cNvSpPr txBox="1">
              <a:spLocks noChangeAspect="1" noChangeArrowheads="1"/>
            </p:cNvSpPr>
            <p:nvPr userDrawn="1"/>
          </p:nvSpPr>
          <p:spPr bwMode="auto">
            <a:xfrm>
              <a:off x="0" y="2286000"/>
              <a:ext cx="1219200" cy="2057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sz="1400">
                <a:solidFill>
                  <a:srgbClr val="EEECE1"/>
                </a:solidFill>
                <a:latin typeface="Times" pitchFamily="18" charset="0"/>
                <a:cs typeface="Arial" charset="0"/>
              </a:endParaRPr>
            </a:p>
          </p:txBody>
        </p:sp>
        <p:grpSp>
          <p:nvGrpSpPr>
            <p:cNvPr id="9" name="Group 19"/>
            <p:cNvGrpSpPr>
              <a:grpSpLocks/>
            </p:cNvGrpSpPr>
            <p:nvPr userDrawn="1"/>
          </p:nvGrpSpPr>
          <p:grpSpPr bwMode="auto">
            <a:xfrm>
              <a:off x="0" y="0"/>
              <a:ext cx="971600" cy="6858000"/>
              <a:chOff x="0" y="754"/>
              <a:chExt cx="773" cy="3566"/>
            </a:xfrm>
          </p:grpSpPr>
          <p:graphicFrame>
            <p:nvGraphicFramePr>
              <p:cNvPr id="13" name="Object 3"/>
              <p:cNvGraphicFramePr>
                <a:graphicFrameLocks/>
              </p:cNvGraphicFramePr>
              <p:nvPr/>
            </p:nvGraphicFramePr>
            <p:xfrm>
              <a:off x="0" y="754"/>
              <a:ext cx="773" cy="35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89" name="Bitmap Image" r:id="rId3" imgW="809738" imgH="1390844" progId="PBrush">
                      <p:embed/>
                    </p:oleObj>
                  </mc:Choice>
                  <mc:Fallback>
                    <p:oleObj name="Bitmap Image" r:id="rId3" imgW="809738" imgH="1390844" progId="PBrush">
                      <p:embed/>
                      <p:pic>
                        <p:nvPicPr>
                          <p:cNvPr id="0" name="Picture 5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754"/>
                            <a:ext cx="773" cy="356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B7A5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rgbClr val="00B7A5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FFFFFF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Text Box 10"/>
              <p:cNvSpPr txBox="1">
                <a:spLocks noChangeAspect="1" noChangeArrowheads="1"/>
              </p:cNvSpPr>
              <p:nvPr/>
            </p:nvSpPr>
            <p:spPr bwMode="auto">
              <a:xfrm rot="10800000">
                <a:off x="0" y="1376"/>
                <a:ext cx="731" cy="19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vert="eaVert" lIns="18000" rIns="18000" anchor="ctr"/>
              <a:lstStyle/>
              <a:p>
                <a:pPr algn="ctr" eaLnBrk="0" hangingPunct="0">
                  <a:lnSpc>
                    <a:spcPct val="140000"/>
                  </a:lnSpc>
                  <a:spcBef>
                    <a:spcPct val="50000"/>
                  </a:spcBef>
                  <a:defRPr/>
                </a:pPr>
                <a:r>
                  <a:rPr lang="en-GB" sz="800" b="1" dirty="0">
                    <a:solidFill>
                      <a:srgbClr val="EEECE1"/>
                    </a:solidFill>
                    <a:latin typeface="Arial" charset="0"/>
                    <a:cs typeface="Arial" charset="0"/>
                  </a:rPr>
                  <a:t>A joint  initiative of the OECD and the European Union,</a:t>
                </a:r>
                <a:br>
                  <a:rPr lang="en-GB" sz="800" b="1" dirty="0">
                    <a:solidFill>
                      <a:srgbClr val="EEECE1"/>
                    </a:solidFill>
                    <a:latin typeface="Arial" charset="0"/>
                    <a:cs typeface="Arial" charset="0"/>
                  </a:rPr>
                </a:br>
                <a:r>
                  <a:rPr lang="en-GB" sz="800" b="1" dirty="0">
                    <a:solidFill>
                      <a:srgbClr val="EEECE1"/>
                    </a:solidFill>
                    <a:latin typeface="Arial" charset="0"/>
                    <a:cs typeface="Arial" charset="0"/>
                  </a:rPr>
                  <a:t>principally financed by the EU</a:t>
                </a:r>
              </a:p>
            </p:txBody>
          </p:sp>
        </p:grpSp>
        <p:pic>
          <p:nvPicPr>
            <p:cNvPr id="10" name="Picture 12" descr="euflag_original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9274" y="5733256"/>
              <a:ext cx="64770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1" descr="JC010 SigLogo RGB_web.jpg"/>
            <p:cNvPicPr>
              <a:picLocks noChangeAspect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2065" y="333475"/>
              <a:ext cx="50800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OECD_20cm_w.png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43032" y="6309320"/>
              <a:ext cx="879527" cy="216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5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02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100392" y="6309320"/>
            <a:ext cx="79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C18F-7875-47AA-84DA-F0DFA89F781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353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5"/>
          <a:stretch/>
        </p:blipFill>
        <p:spPr>
          <a:xfrm>
            <a:off x="-324544" y="0"/>
            <a:ext cx="9468544" cy="6858000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185362" y="6535391"/>
            <a:ext cx="635110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900" b="1" dirty="0">
                <a:solidFill>
                  <a:schemeClr val="bg1"/>
                </a:solidFill>
                <a:latin typeface="+mj-lt"/>
                <a:cs typeface="Arial" charset="0"/>
              </a:rPr>
              <a:t>© </a:t>
            </a:r>
            <a:r>
              <a:rPr lang="en-GB" sz="900" b="1" dirty="0" smtClean="0">
                <a:solidFill>
                  <a:schemeClr val="bg1"/>
                </a:solidFill>
                <a:latin typeface="+mj-lt"/>
                <a:cs typeface="Arial" charset="0"/>
              </a:rPr>
              <a:t>OCDE</a:t>
            </a:r>
            <a:endParaRPr lang="en-GB" sz="9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43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www.sigmaweb.org/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ick.thijs@oecd.org" TargetMode="External"/><Relationship Id="rId5" Type="http://schemas.openxmlformats.org/officeDocument/2006/relationships/hyperlink" Target="mailto:Lech.marcinkowski@oecd.org" TargetMode="External"/><Relationship Id="rId4" Type="http://schemas.openxmlformats.org/officeDocument/2006/relationships/hyperlink" Target="http://www.oecd.org/fr/gov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2276872"/>
            <a:ext cx="7272808" cy="1108720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« Conférence sur la 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digitalisation des services communaux : quelle vision 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et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perspectives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pour les communes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marL="0" indent="0" algn="ctr">
              <a:buNone/>
            </a:pP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1200" b="1" dirty="0" smtClean="0">
                <a:solidFill>
                  <a:schemeClr val="accent1">
                    <a:lumMod val="50000"/>
                  </a:schemeClr>
                </a:solidFill>
              </a:rPr>
              <a:t>- 12 </a:t>
            </a:r>
            <a:r>
              <a:rPr lang="en-GB" sz="1200" b="1" dirty="0" err="1" smtClean="0">
                <a:solidFill>
                  <a:schemeClr val="accent1">
                    <a:lumMod val="50000"/>
                  </a:schemeClr>
                </a:solidFill>
              </a:rPr>
              <a:t>Novembre</a:t>
            </a:r>
            <a:r>
              <a:rPr lang="en-GB" sz="1200" b="1" dirty="0" smtClean="0">
                <a:solidFill>
                  <a:schemeClr val="accent1">
                    <a:lumMod val="50000"/>
                  </a:schemeClr>
                </a:solidFill>
              </a:rPr>
              <a:t> 2020 -</a:t>
            </a:r>
            <a:endParaRPr lang="en-GB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5976" y="5517232"/>
            <a:ext cx="4572000" cy="10341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Nick THIJS</a:t>
            </a:r>
          </a:p>
          <a:p>
            <a:pPr lvl="0" algn="r">
              <a:spcBef>
                <a:spcPct val="20000"/>
              </a:spcBef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C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onseiller principal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 algn="r">
              <a:spcBef>
                <a:spcPct val="20000"/>
              </a:spcBef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OCDE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- SIGMA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925" t="71000" r="28738" b="10100"/>
          <a:stretch/>
        </p:blipFill>
        <p:spPr>
          <a:xfrm>
            <a:off x="1043607" y="116632"/>
            <a:ext cx="8084367" cy="158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2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4</a:t>
            </a:r>
            <a:r>
              <a:rPr lang="fr-FR" sz="2400" dirty="0" smtClean="0"/>
              <a:t>. </a:t>
            </a:r>
            <a:r>
              <a:rPr lang="fr-FR" sz="2400" dirty="0" smtClean="0"/>
              <a:t>Transformation numérique: (r)évolution interne ET externe </a:t>
            </a:r>
            <a:endParaRPr lang="fr-FR" sz="2400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703726"/>
              </p:ext>
            </p:extLst>
          </p:nvPr>
        </p:nvGraphicFramePr>
        <p:xfrm>
          <a:off x="1403648" y="2276872"/>
          <a:ext cx="3124200" cy="2926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Interne</a:t>
                      </a:r>
                      <a:r>
                        <a:rPr lang="fr-FR" baseline="0" noProof="0" dirty="0" smtClean="0"/>
                        <a:t> </a:t>
                      </a:r>
                      <a:endParaRPr lang="fr-FR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Systèmes</a:t>
                      </a:r>
                      <a:r>
                        <a:rPr lang="fr-FR" baseline="0" noProof="0" dirty="0" smtClean="0"/>
                        <a:t> / structures</a:t>
                      </a:r>
                    </a:p>
                    <a:p>
                      <a:pPr algn="ctr"/>
                      <a:r>
                        <a:rPr lang="fr-FR" baseline="0" noProof="0" dirty="0" smtClean="0"/>
                        <a:t>(front/back)</a:t>
                      </a:r>
                      <a:endParaRPr lang="fr-FR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Compétences</a:t>
                      </a:r>
                      <a:r>
                        <a:rPr lang="fr-FR" baseline="0" noProof="0" dirty="0" smtClean="0"/>
                        <a:t> ET volonté des fonctionnaires </a:t>
                      </a:r>
                      <a:endParaRPr lang="fr-FR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noProof="0" dirty="0" smtClean="0"/>
                        <a:t>Leadership</a:t>
                      </a:r>
                      <a:r>
                        <a:rPr lang="fr-FR" baseline="0" noProof="0" dirty="0" smtClean="0"/>
                        <a:t> / fonctionnaires dirigeantes</a:t>
                      </a:r>
                      <a:endParaRPr lang="fr-FR" noProof="0" dirty="0" smtClean="0"/>
                    </a:p>
                    <a:p>
                      <a:pPr algn="ctr"/>
                      <a:endParaRPr lang="fr-FR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481713"/>
              </p:ext>
            </p:extLst>
          </p:nvPr>
        </p:nvGraphicFramePr>
        <p:xfrm>
          <a:off x="5148064" y="2636912"/>
          <a:ext cx="3124200" cy="1676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Externe</a:t>
                      </a:r>
                      <a:r>
                        <a:rPr lang="fr-FR" baseline="0" noProof="0" dirty="0" smtClean="0"/>
                        <a:t> </a:t>
                      </a:r>
                      <a:endParaRPr lang="fr-FR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fr-FR" baseline="0" noProof="0" dirty="0" smtClean="0"/>
                        <a:t>Volonté ET capacités</a:t>
                      </a:r>
                      <a:endParaRPr lang="fr-FR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72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oelichting met afgeronde rechthoek 4"/>
          <p:cNvSpPr/>
          <p:nvPr/>
        </p:nvSpPr>
        <p:spPr>
          <a:xfrm>
            <a:off x="1115616" y="1988840"/>
            <a:ext cx="7797552" cy="2286000"/>
          </a:xfrm>
          <a:prstGeom prst="wedgeRoundRectCallout">
            <a:avLst>
              <a:gd name="adj1" fmla="val -36251"/>
              <a:gd name="adj2" fmla="val 7768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« </a:t>
            </a:r>
            <a:r>
              <a:rPr kumimoji="0" lang="fr-FR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La </a:t>
            </a:r>
            <a:r>
              <a:rPr kumimoji="0" lang="fr-FR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transformation numérique et plus une (r)évolution culturelle qu’une (r)évolution </a:t>
            </a:r>
            <a:r>
              <a:rPr kumimoji="0" lang="fr-FR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technique/technologique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 »     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6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07504" y="2060848"/>
            <a:ext cx="8559508" cy="32403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9797"/>
                </a:solidFill>
                <a:effectLst/>
                <a:uLnTx/>
                <a:uFillTx/>
                <a:latin typeface="Caecilia LT Std Light" pitchFamily="50" charset="0"/>
                <a:ea typeface="+mn-ea"/>
                <a:cs typeface="Arial" pitchFamily="34" charset="0"/>
              </a:rPr>
              <a:t>Prestation de services administratifs au Maroc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29797"/>
                </a:solidFill>
                <a:effectLst/>
                <a:uLnTx/>
                <a:uFillTx/>
                <a:latin typeface="Caecilia LT Std Light" pitchFamily="50" charset="0"/>
                <a:ea typeface="+mn-ea"/>
                <a:cs typeface="Arial" pitchFamily="34" charset="0"/>
              </a:rPr>
              <a:t>Revue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F79646">
                  <a:lumMod val="10000"/>
                </a:srgbClr>
              </a:solidFill>
              <a:effectLst/>
              <a:uLnTx/>
              <a:uFillTx/>
              <a:latin typeface="Caecilia LT Std Light" pitchFamily="50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78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Nos o</a:t>
            </a:r>
            <a:r>
              <a:rPr lang="fr-FR" noProof="0" dirty="0" err="1" smtClean="0"/>
              <a:t>bservations</a:t>
            </a:r>
            <a:endParaRPr lang="fr-F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340768"/>
            <a:ext cx="7992888" cy="4525963"/>
          </a:xfrm>
        </p:spPr>
        <p:txBody>
          <a:bodyPr/>
          <a:lstStyle/>
          <a:p>
            <a:r>
              <a:rPr lang="fr-FR" noProof="0" dirty="0" smtClean="0"/>
              <a:t>Une priorité nationale</a:t>
            </a:r>
          </a:p>
          <a:p>
            <a:pPr marL="0" indent="0">
              <a:buNone/>
            </a:pPr>
            <a:endParaRPr lang="fr-FR" sz="400" noProof="0" dirty="0" smtClean="0"/>
          </a:p>
          <a:p>
            <a:r>
              <a:rPr lang="fr-FR" dirty="0" smtClean="0"/>
              <a:t>Des d</a:t>
            </a:r>
            <a:r>
              <a:rPr lang="fr-FR" noProof="0" dirty="0" err="1" smtClean="0"/>
              <a:t>ispositions</a:t>
            </a:r>
            <a:r>
              <a:rPr lang="fr-FR" noProof="0" dirty="0" smtClean="0"/>
              <a:t> constitutionnelles</a:t>
            </a:r>
          </a:p>
          <a:p>
            <a:pPr marL="0" indent="0">
              <a:buNone/>
            </a:pPr>
            <a:endParaRPr lang="fr-FR" sz="400" noProof="0" dirty="0" smtClean="0"/>
          </a:p>
          <a:p>
            <a:r>
              <a:rPr lang="fr-FR" dirty="0"/>
              <a:t>La loi sur le droit d’accès à l’information </a:t>
            </a:r>
            <a:r>
              <a:rPr lang="fr-FR" dirty="0" smtClean="0"/>
              <a:t>de 2018</a:t>
            </a:r>
          </a:p>
          <a:p>
            <a:pPr marL="0" indent="0">
              <a:buNone/>
            </a:pPr>
            <a:endParaRPr lang="fr-FR" sz="400" noProof="0" dirty="0" smtClean="0"/>
          </a:p>
          <a:p>
            <a:r>
              <a:rPr lang="fr-FR" noProof="0" dirty="0" smtClean="0"/>
              <a:t>Une régionalisation avancée</a:t>
            </a:r>
          </a:p>
          <a:p>
            <a:pPr marL="0" indent="0">
              <a:buNone/>
            </a:pPr>
            <a:endParaRPr lang="fr-FR" sz="400" noProof="0" dirty="0" smtClean="0"/>
          </a:p>
          <a:p>
            <a:r>
              <a:rPr lang="fr-FR" noProof="0" dirty="0" smtClean="0"/>
              <a:t>Des résultats tangibles </a:t>
            </a:r>
            <a:r>
              <a:rPr lang="fr-FR" noProof="0" dirty="0" smtClean="0"/>
              <a:t>obtenus</a:t>
            </a:r>
            <a:endParaRPr lang="fr-FR" noProof="0" dirty="0" smtClean="0"/>
          </a:p>
          <a:p>
            <a:pPr lvl="1"/>
            <a:r>
              <a:rPr lang="fr-FR" noProof="0" dirty="0" smtClean="0"/>
              <a:t>Business procédures.ma</a:t>
            </a:r>
          </a:p>
          <a:p>
            <a:pPr lvl="1"/>
            <a:r>
              <a:rPr lang="fr-FR" noProof="0" dirty="0" smtClean="0"/>
              <a:t>Service-publics.ma</a:t>
            </a:r>
          </a:p>
          <a:p>
            <a:pPr lvl="1"/>
            <a:r>
              <a:rPr lang="fr-FR" dirty="0" smtClean="0"/>
              <a:t>ADD</a:t>
            </a:r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5075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>
                <a:solidFill>
                  <a:srgbClr val="000000"/>
                </a:solidFill>
              </a:rPr>
              <a:t>Recommandations (1)</a:t>
            </a:r>
            <a:endParaRPr lang="fr-FR" noProof="0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Une approche orientée vers les usagers et inspirée par eux </a:t>
            </a:r>
          </a:p>
          <a:p>
            <a:pPr marL="0" indent="0">
              <a:buNone/>
            </a:pPr>
            <a:endParaRPr lang="fr-FR" sz="400" dirty="0">
              <a:solidFill>
                <a:srgbClr val="000000"/>
              </a:solidFill>
            </a:endParaRPr>
          </a:p>
          <a:p>
            <a:r>
              <a:rPr lang="fr-FR" u="sng" dirty="0">
                <a:solidFill>
                  <a:srgbClr val="000000"/>
                </a:solidFill>
              </a:rPr>
              <a:t>Des </a:t>
            </a:r>
            <a:r>
              <a:rPr lang="fr-FR" u="sng" dirty="0" smtClean="0">
                <a:solidFill>
                  <a:srgbClr val="000000"/>
                </a:solidFill>
              </a:rPr>
              <a:t>méthodes nouvelles </a:t>
            </a:r>
            <a:r>
              <a:rPr lang="fr-FR" u="sng" dirty="0">
                <a:solidFill>
                  <a:srgbClr val="000000"/>
                </a:solidFill>
              </a:rPr>
              <a:t>pour les </a:t>
            </a:r>
            <a:r>
              <a:rPr lang="fr-FR" u="sng" dirty="0" smtClean="0">
                <a:solidFill>
                  <a:srgbClr val="000000"/>
                </a:solidFill>
              </a:rPr>
              <a:t>associer </a:t>
            </a:r>
            <a:br>
              <a:rPr lang="fr-FR" u="sng" dirty="0" smtClean="0">
                <a:solidFill>
                  <a:srgbClr val="000000"/>
                </a:solidFill>
              </a:rPr>
            </a:br>
            <a:r>
              <a:rPr lang="fr-FR" u="sng" dirty="0" smtClean="0">
                <a:solidFill>
                  <a:srgbClr val="000000"/>
                </a:solidFill>
              </a:rPr>
              <a:t>à tous les stades  </a:t>
            </a:r>
          </a:p>
          <a:p>
            <a:pPr marL="0" indent="0">
              <a:buNone/>
            </a:pPr>
            <a:endParaRPr lang="fr-FR" sz="400" dirty="0" smtClean="0">
              <a:solidFill>
                <a:srgbClr val="000000"/>
              </a:solidFill>
            </a:endParaRPr>
          </a:p>
          <a:p>
            <a:r>
              <a:rPr lang="fr-FR" dirty="0" smtClean="0">
                <a:solidFill>
                  <a:srgbClr val="000000"/>
                </a:solidFill>
              </a:rPr>
              <a:t>Une information complète </a:t>
            </a:r>
            <a:r>
              <a:rPr lang="fr-FR" dirty="0">
                <a:solidFill>
                  <a:srgbClr val="000000"/>
                </a:solidFill>
              </a:rPr>
              <a:t>et fiable </a:t>
            </a:r>
            <a:r>
              <a:rPr lang="fr-FR" dirty="0" smtClean="0">
                <a:solidFill>
                  <a:srgbClr val="000000"/>
                </a:solidFill>
              </a:rPr>
              <a:t/>
            </a:r>
            <a:br>
              <a:rPr lang="fr-FR" dirty="0" smtClean="0">
                <a:solidFill>
                  <a:srgbClr val="000000"/>
                </a:solidFill>
              </a:rPr>
            </a:br>
            <a:r>
              <a:rPr lang="fr-FR" dirty="0" smtClean="0">
                <a:solidFill>
                  <a:srgbClr val="000000"/>
                </a:solidFill>
              </a:rPr>
              <a:t>sur </a:t>
            </a:r>
            <a:r>
              <a:rPr lang="fr-FR" dirty="0">
                <a:solidFill>
                  <a:srgbClr val="000000"/>
                </a:solidFill>
              </a:rPr>
              <a:t>le cadre </a:t>
            </a:r>
            <a:r>
              <a:rPr lang="fr-FR" dirty="0" smtClean="0">
                <a:solidFill>
                  <a:srgbClr val="000000"/>
                </a:solidFill>
              </a:rPr>
              <a:t>juridique </a:t>
            </a:r>
            <a:r>
              <a:rPr lang="fr-FR" dirty="0">
                <a:solidFill>
                  <a:srgbClr val="000000"/>
                </a:solidFill>
              </a:rPr>
              <a:t>et les </a:t>
            </a:r>
            <a:r>
              <a:rPr lang="fr-FR" dirty="0" smtClean="0">
                <a:solidFill>
                  <a:srgbClr val="000000"/>
                </a:solidFill>
              </a:rPr>
              <a:t>règles </a:t>
            </a:r>
            <a:r>
              <a:rPr lang="fr-FR" dirty="0">
                <a:solidFill>
                  <a:srgbClr val="000000"/>
                </a:solidFill>
              </a:rPr>
              <a:t>applicables  </a:t>
            </a:r>
            <a:endParaRPr lang="fr-FR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400" dirty="0">
              <a:solidFill>
                <a:srgbClr val="000000"/>
              </a:solidFill>
            </a:endParaRPr>
          </a:p>
          <a:p>
            <a:r>
              <a:rPr lang="fr-FR" u="sng" dirty="0">
                <a:solidFill>
                  <a:srgbClr val="000000"/>
                </a:solidFill>
              </a:rPr>
              <a:t>Des canaux </a:t>
            </a:r>
            <a:r>
              <a:rPr lang="fr-FR" u="sng" dirty="0" smtClean="0">
                <a:solidFill>
                  <a:srgbClr val="000000"/>
                </a:solidFill>
              </a:rPr>
              <a:t>adaptés </a:t>
            </a:r>
            <a:r>
              <a:rPr lang="fr-FR" u="sng" dirty="0">
                <a:solidFill>
                  <a:srgbClr val="000000"/>
                </a:solidFill>
              </a:rPr>
              <a:t>aux </a:t>
            </a:r>
            <a:r>
              <a:rPr lang="fr-FR" u="sng" dirty="0" smtClean="0">
                <a:solidFill>
                  <a:srgbClr val="000000"/>
                </a:solidFill>
              </a:rPr>
              <a:t>différentes catégories d’usagers</a:t>
            </a:r>
          </a:p>
          <a:p>
            <a:pPr marL="0" indent="0">
              <a:buNone/>
            </a:pPr>
            <a:endParaRPr lang="fr-FR" sz="400" dirty="0">
              <a:solidFill>
                <a:srgbClr val="000000"/>
              </a:solidFill>
            </a:endParaRPr>
          </a:p>
          <a:p>
            <a:r>
              <a:rPr lang="fr-FR" u="sng" dirty="0">
                <a:solidFill>
                  <a:srgbClr val="000000"/>
                </a:solidFill>
              </a:rPr>
              <a:t>La pratique d’un langage simple et clair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fr-FR" noProof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>
                <a:solidFill>
                  <a:srgbClr val="000000"/>
                </a:solidFill>
              </a:rPr>
              <a:t>Recommandations (2)</a:t>
            </a:r>
            <a:endParaRPr lang="fr-FR" noProof="0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3608" y="1124744"/>
            <a:ext cx="799288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 smtClean="0">
                <a:solidFill>
                  <a:srgbClr val="000000"/>
                </a:solidFill>
              </a:rPr>
              <a:t>D’</a:t>
            </a:r>
            <a:r>
              <a:rPr lang="fr-FR" noProof="0" dirty="0" smtClean="0">
                <a:solidFill>
                  <a:srgbClr val="000000"/>
                </a:solidFill>
              </a:rPr>
              <a:t>autres recommandations pour conforter l’approche usagers :</a:t>
            </a:r>
          </a:p>
          <a:p>
            <a:pPr marL="0" indent="0">
              <a:buNone/>
            </a:pPr>
            <a:endParaRPr lang="fr-FR" sz="400" noProof="0" dirty="0" smtClean="0">
              <a:solidFill>
                <a:srgbClr val="000000"/>
              </a:solidFill>
            </a:endParaRPr>
          </a:p>
          <a:p>
            <a:r>
              <a:rPr lang="fr-FR" dirty="0" smtClean="0">
                <a:solidFill>
                  <a:srgbClr val="000000"/>
                </a:solidFill>
              </a:rPr>
              <a:t>Le principe du « </a:t>
            </a:r>
            <a:r>
              <a:rPr lang="fr-FR" u="sng" dirty="0" smtClean="0">
                <a:solidFill>
                  <a:srgbClr val="000000"/>
                </a:solidFill>
              </a:rPr>
              <a:t>Dites-le nous une fois</a:t>
            </a:r>
            <a:r>
              <a:rPr lang="fr-FR" dirty="0" smtClean="0">
                <a:solidFill>
                  <a:srgbClr val="000000"/>
                </a:solidFill>
              </a:rPr>
              <a:t> »</a:t>
            </a:r>
            <a:endParaRPr lang="fr-FR" noProof="0" dirty="0" smtClean="0">
              <a:solidFill>
                <a:srgbClr val="000000"/>
              </a:solidFill>
            </a:endParaRPr>
          </a:p>
          <a:p>
            <a:r>
              <a:rPr lang="fr-FR" dirty="0" smtClean="0">
                <a:solidFill>
                  <a:srgbClr val="000000"/>
                </a:solidFill>
              </a:rPr>
              <a:t>Des</a:t>
            </a:r>
            <a:r>
              <a:rPr lang="fr-FR" noProof="0" dirty="0" smtClean="0">
                <a:solidFill>
                  <a:srgbClr val="000000"/>
                </a:solidFill>
              </a:rPr>
              <a:t> garanties essentielles en matière de procédures administratives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Un régime juridique applicable </a:t>
            </a:r>
            <a:r>
              <a:rPr lang="fr-FR" noProof="0" dirty="0" smtClean="0">
                <a:solidFill>
                  <a:srgbClr val="000000"/>
                </a:solidFill>
              </a:rPr>
              <a:t>aux procédures administratives (publication/opposabilité)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Une </a:t>
            </a:r>
            <a:r>
              <a:rPr lang="fr-FR" u="sng" dirty="0" smtClean="0">
                <a:solidFill>
                  <a:srgbClr val="000000"/>
                </a:solidFill>
              </a:rPr>
              <a:t>qualité de services définie et suivie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La </a:t>
            </a:r>
            <a:r>
              <a:rPr lang="fr-FR" u="sng" dirty="0" smtClean="0">
                <a:solidFill>
                  <a:srgbClr val="000000"/>
                </a:solidFill>
              </a:rPr>
              <a:t>formation et la motivation des agents</a:t>
            </a:r>
            <a:r>
              <a:rPr lang="fr-FR" dirty="0" smtClean="0">
                <a:solidFill>
                  <a:srgbClr val="000000"/>
                </a:solidFill>
              </a:rPr>
              <a:t>  publics : facteur clé de succès</a:t>
            </a:r>
          </a:p>
          <a:p>
            <a:pPr marL="0" indent="0">
              <a:buNone/>
            </a:pPr>
            <a:endParaRPr lang="fr-FR" dirty="0" smtClean="0">
              <a:solidFill>
                <a:srgbClr val="000000"/>
              </a:solidFill>
            </a:endParaRPr>
          </a:p>
          <a:p>
            <a:pPr lvl="1"/>
            <a:endParaRPr lang="fr-FR" dirty="0" smtClean="0">
              <a:solidFill>
                <a:srgbClr val="000000"/>
              </a:solidFill>
            </a:endParaRPr>
          </a:p>
          <a:p>
            <a:pPr lvl="1"/>
            <a:endParaRPr lang="fr-FR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noProof="0" dirty="0" smtClean="0">
              <a:solidFill>
                <a:srgbClr val="000000"/>
              </a:solidFill>
            </a:endParaRPr>
          </a:p>
          <a:p>
            <a:endParaRPr lang="fr-FR" noProof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8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>
                <a:solidFill>
                  <a:srgbClr val="000000"/>
                </a:solidFill>
              </a:rPr>
              <a:t>Recommandations (3)</a:t>
            </a:r>
            <a:endParaRPr lang="fr-FR" noProof="0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noProof="0" dirty="0" smtClean="0">
                <a:solidFill>
                  <a:srgbClr val="000000"/>
                </a:solidFill>
              </a:rPr>
              <a:t>Pour atteindre </a:t>
            </a:r>
            <a:r>
              <a:rPr lang="fr-FR" dirty="0" smtClean="0">
                <a:solidFill>
                  <a:srgbClr val="000000"/>
                </a:solidFill>
              </a:rPr>
              <a:t>ces objectifs : </a:t>
            </a:r>
            <a:r>
              <a:rPr lang="fr-FR" u="sng" dirty="0" smtClean="0">
                <a:solidFill>
                  <a:srgbClr val="000000"/>
                </a:solidFill>
              </a:rPr>
              <a:t>une vision stratégique unifiée et une </a:t>
            </a:r>
            <a:r>
              <a:rPr lang="fr-FR" u="sng" noProof="0" dirty="0" smtClean="0">
                <a:solidFill>
                  <a:srgbClr val="000000"/>
                </a:solidFill>
              </a:rPr>
              <a:t>gouvernance solide</a:t>
            </a:r>
          </a:p>
          <a:p>
            <a:pPr lvl="1"/>
            <a:endParaRPr lang="fr-FR" noProof="0" dirty="0" smtClean="0">
              <a:solidFill>
                <a:srgbClr val="000000"/>
              </a:solidFill>
            </a:endParaRPr>
          </a:p>
          <a:p>
            <a:pPr lvl="1"/>
            <a:r>
              <a:rPr lang="fr-FR" noProof="0" dirty="0" smtClean="0">
                <a:solidFill>
                  <a:srgbClr val="000000"/>
                </a:solidFill>
              </a:rPr>
              <a:t>Un plan d’action gouvernemental intersectoriel</a:t>
            </a:r>
          </a:p>
          <a:p>
            <a:pPr marL="457200" lvl="1" indent="0">
              <a:buNone/>
            </a:pPr>
            <a:endParaRPr lang="fr-FR" sz="400" noProof="0" dirty="0" smtClean="0">
              <a:solidFill>
                <a:srgbClr val="000000"/>
              </a:solidFill>
            </a:endParaRPr>
          </a:p>
          <a:p>
            <a:pPr lvl="1"/>
            <a:r>
              <a:rPr lang="fr-FR" dirty="0" smtClean="0">
                <a:solidFill>
                  <a:srgbClr val="000000"/>
                </a:solidFill>
              </a:rPr>
              <a:t>Une </a:t>
            </a:r>
            <a:r>
              <a:rPr lang="fr-FR" dirty="0">
                <a:solidFill>
                  <a:srgbClr val="000000"/>
                </a:solidFill>
              </a:rPr>
              <a:t>coordination </a:t>
            </a:r>
            <a:r>
              <a:rPr lang="fr-FR" dirty="0" smtClean="0">
                <a:solidFill>
                  <a:srgbClr val="000000"/>
                </a:solidFill>
              </a:rPr>
              <a:t>interministérielle forte</a:t>
            </a:r>
          </a:p>
          <a:p>
            <a:pPr marL="457200" lvl="1" indent="0">
              <a:buNone/>
            </a:pPr>
            <a:endParaRPr lang="fr-FR" sz="400" dirty="0">
              <a:solidFill>
                <a:srgbClr val="000000"/>
              </a:solidFill>
            </a:endParaRPr>
          </a:p>
          <a:p>
            <a:pPr lvl="1"/>
            <a:r>
              <a:rPr lang="fr-FR" dirty="0" smtClean="0">
                <a:solidFill>
                  <a:srgbClr val="000000"/>
                </a:solidFill>
              </a:rPr>
              <a:t>Un programme budgétaire interministériel</a:t>
            </a:r>
          </a:p>
          <a:p>
            <a:pPr marL="457200" lvl="1" indent="0">
              <a:buNone/>
            </a:pPr>
            <a:endParaRPr lang="fr-FR" sz="400" dirty="0" smtClean="0">
              <a:solidFill>
                <a:srgbClr val="000000"/>
              </a:solidFill>
            </a:endParaRPr>
          </a:p>
          <a:p>
            <a:pPr lvl="1"/>
            <a:r>
              <a:rPr lang="fr-FR" dirty="0" smtClean="0">
                <a:solidFill>
                  <a:srgbClr val="000000"/>
                </a:solidFill>
              </a:rPr>
              <a:t>La régionalisation avancée : </a:t>
            </a:r>
            <a:r>
              <a:rPr lang="fr-FR" noProof="0" dirty="0" smtClean="0">
                <a:solidFill>
                  <a:srgbClr val="000000"/>
                </a:solidFill>
              </a:rPr>
              <a:t>décentralisation et déconcentration</a:t>
            </a:r>
          </a:p>
        </p:txBody>
      </p:sp>
    </p:spTree>
    <p:extLst>
      <p:ext uri="{BB962C8B-B14F-4D97-AF65-F5344CB8AC3E}">
        <p14:creationId xmlns:p14="http://schemas.microsoft.com/office/powerpoint/2010/main" val="409855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3608" y="274638"/>
            <a:ext cx="7992888" cy="1570186"/>
          </a:xfrm>
        </p:spPr>
        <p:txBody>
          <a:bodyPr/>
          <a:lstStyle/>
          <a:p>
            <a:r>
              <a:rPr lang="fr-FR" noProof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Merci </a:t>
            </a:r>
            <a:r>
              <a:rPr lang="ar-AE" dirty="0" smtClean="0"/>
              <a:t>شكرا </a:t>
            </a:r>
            <a:r>
              <a:rPr lang="ar-AE" dirty="0"/>
              <a:t>لك</a:t>
            </a:r>
            <a:r>
              <a:rPr lang="fr-FR" noProof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/>
            </a:r>
            <a:br>
              <a:rPr lang="fr-FR" noProof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</a:br>
            <a:r>
              <a:rPr lang="fr-FR" sz="2400" noProof="0" dirty="0" smtClean="0">
                <a:hlinkClick r:id="rId3"/>
              </a:rPr>
              <a:t>www.sigmaweb.org</a:t>
            </a:r>
            <a:r>
              <a:rPr lang="fr-FR" sz="2400" noProof="0" dirty="0" smtClean="0"/>
              <a:t/>
            </a:r>
            <a:br>
              <a:rPr lang="fr-FR" sz="2400" noProof="0" dirty="0" smtClean="0"/>
            </a:br>
            <a:r>
              <a:rPr lang="en-GB" sz="2400" dirty="0">
                <a:hlinkClick r:id="rId4"/>
              </a:rPr>
              <a:t>http://www.oecd.org/fr/gov</a:t>
            </a:r>
            <a:r>
              <a:rPr lang="en-GB" dirty="0">
                <a:hlinkClick r:id="rId4"/>
              </a:rPr>
              <a:t>/</a:t>
            </a:r>
            <a:r>
              <a:rPr lang="fr-FR" noProof="0" dirty="0" smtClean="0">
                <a:latin typeface="Calibri" panose="020F0502020204030204" pitchFamily="34" charset="0"/>
              </a:rPr>
              <a:t/>
            </a:r>
            <a:br>
              <a:rPr lang="fr-FR" noProof="0" dirty="0" smtClean="0">
                <a:latin typeface="Calibri" panose="020F0502020204030204" pitchFamily="34" charset="0"/>
              </a:rPr>
            </a:br>
            <a:r>
              <a:rPr lang="fr-FR" noProof="0" dirty="0" smtClean="0">
                <a:latin typeface="Calibri" panose="020F0502020204030204" pitchFamily="34" charset="0"/>
              </a:rPr>
              <a:t/>
            </a:r>
            <a:br>
              <a:rPr lang="fr-FR" noProof="0" dirty="0" smtClean="0">
                <a:latin typeface="Calibri" panose="020F0502020204030204" pitchFamily="34" charset="0"/>
              </a:rPr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6000" noProof="0" dirty="0" smtClean="0">
                <a:latin typeface="Calibri" panose="020F0502020204030204" pitchFamily="34" charset="0"/>
              </a:rPr>
              <a:t/>
            </a:r>
            <a:br>
              <a:rPr lang="fr-FR" sz="6000" noProof="0" dirty="0" smtClean="0">
                <a:latin typeface="Calibri" panose="020F0502020204030204" pitchFamily="34" charset="0"/>
              </a:rPr>
            </a:br>
            <a:endParaRPr lang="fr-FR" noProof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9672" y="530120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1600" dirty="0">
              <a:solidFill>
                <a:srgbClr val="FF0000"/>
              </a:solidFill>
              <a:hlinkClick r:id="rId5"/>
            </a:endParaRPr>
          </a:p>
          <a:p>
            <a:endParaRPr lang="fr-FR" sz="1600" dirty="0" smtClean="0">
              <a:solidFill>
                <a:srgbClr val="FF0000"/>
              </a:solidFill>
              <a:hlinkClick r:id=""/>
            </a:endParaRPr>
          </a:p>
          <a:p>
            <a:r>
              <a:rPr lang="fr-FR" sz="1600" dirty="0" smtClean="0">
                <a:solidFill>
                  <a:srgbClr val="FF0000"/>
                </a:solidFill>
                <a:hlinkClick r:id="rId5"/>
              </a:rPr>
              <a:t>Lech.marcinkowski@oecd.org</a:t>
            </a:r>
            <a:endParaRPr lang="fr-FR" sz="1600" dirty="0" smtClean="0">
              <a:solidFill>
                <a:srgbClr val="FF0000"/>
              </a:solidFill>
            </a:endParaRPr>
          </a:p>
          <a:p>
            <a:endParaRPr lang="fr-FR" sz="1600" dirty="0">
              <a:solidFill>
                <a:srgbClr val="FF0000"/>
              </a:solidFill>
            </a:endParaRPr>
          </a:p>
          <a:p>
            <a:r>
              <a:rPr lang="fr-FR" sz="1600" dirty="0" smtClean="0">
                <a:solidFill>
                  <a:srgbClr val="FF0000"/>
                </a:solidFill>
                <a:hlinkClick r:id="rId6"/>
              </a:rPr>
              <a:t>Nick.thijs@oecd.org</a:t>
            </a:r>
            <a:endParaRPr lang="fr-FR" sz="1600" dirty="0" smtClean="0">
              <a:solidFill>
                <a:srgbClr val="FF0000"/>
              </a:solidFill>
            </a:endParaRPr>
          </a:p>
          <a:p>
            <a:endParaRPr lang="fr-FR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5696" y="2021935"/>
            <a:ext cx="6048672" cy="12630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3707" y="3284984"/>
            <a:ext cx="5832649" cy="18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6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GB" sz="3200" b="0" dirty="0">
                <a:solidFill>
                  <a:schemeClr val="accent5">
                    <a:lumMod val="75000"/>
                  </a:schemeClr>
                </a:solidFill>
              </a:rPr>
              <a:t>upport for 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GB" sz="3200" b="0" dirty="0">
                <a:solidFill>
                  <a:schemeClr val="accent5">
                    <a:lumMod val="75000"/>
                  </a:schemeClr>
                </a:solidFill>
              </a:rPr>
              <a:t>mprovement in 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G</a:t>
            </a:r>
            <a:r>
              <a:rPr lang="en-GB" sz="3200" b="0" dirty="0">
                <a:solidFill>
                  <a:schemeClr val="accent5">
                    <a:lumMod val="75000"/>
                  </a:schemeClr>
                </a:solidFill>
              </a:rPr>
              <a:t>overnance and </a:t>
            </a:r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</a:rPr>
              <a:t>Ma</a:t>
            </a:r>
            <a:r>
              <a:rPr lang="en-GB" sz="3200" b="0" dirty="0" smtClean="0">
                <a:solidFill>
                  <a:schemeClr val="accent5">
                    <a:lumMod val="75000"/>
                  </a:schemeClr>
                </a:solidFill>
              </a:rPr>
              <a:t>nagement </a:t>
            </a:r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</a:rPr>
              <a:t>(SIGMA)</a:t>
            </a:r>
            <a:br>
              <a:rPr lang="en-GB" sz="32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GB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247" y="2420888"/>
            <a:ext cx="7992888" cy="3600400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altLang="en-US" sz="2000" noProof="0" dirty="0" smtClean="0">
                <a:latin typeface="Georgia" panose="02040502050405020303" pitchFamily="18" charset="0"/>
                <a:cs typeface="Calibri" panose="020F0502020204030204" pitchFamily="34" charset="0"/>
              </a:rPr>
              <a:t>Initiative conjointe de: 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fr-FR" altLang="en-US" sz="2000" noProof="0" dirty="0" smtClean="0">
                <a:latin typeface="Georgia" panose="02040502050405020303" pitchFamily="18" charset="0"/>
                <a:cs typeface="Calibri" panose="020F0502020204030204" pitchFamily="34" charset="0"/>
              </a:rPr>
              <a:t>l’Organisation de Coopération et de Développement Économique (OCDE)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endParaRPr lang="fr-FR" altLang="en-US" sz="2000" dirty="0"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fr-FR" altLang="en-US" sz="2000" noProof="0" dirty="0" smtClean="0">
                <a:latin typeface="Georgia" panose="02040502050405020303" pitchFamily="18" charset="0"/>
                <a:cs typeface="Calibri" panose="020F0502020204030204" pitchFamily="34" charset="0"/>
              </a:rPr>
              <a:t>l’Union Européenne (UE),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fr-FR" altLang="en-US" sz="2000" noProof="0" dirty="0" smtClean="0"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fr-FR" altLang="en-US" sz="2000" noProof="0" dirty="0" smtClean="0">
                <a:latin typeface="Georgia" panose="02040502050405020303" pitchFamily="18" charset="0"/>
                <a:cs typeface="Calibri" panose="020F0502020204030204" pitchFamily="34" charset="0"/>
              </a:rPr>
              <a:t>financée principalement par l’UE.</a:t>
            </a:r>
          </a:p>
          <a:p>
            <a:pPr lvl="1">
              <a:lnSpc>
                <a:spcPct val="80000"/>
              </a:lnSpc>
              <a:buNone/>
            </a:pPr>
            <a:endParaRPr lang="fr-FR" sz="2000" noProof="0" dirty="0" smtClean="0"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fr-FR" sz="2000" noProof="0" dirty="0" smtClean="0">
                <a:latin typeface="Georgia" panose="02040502050405020303" pitchFamily="18" charset="0"/>
              </a:rPr>
              <a:t>Soutien aux pays candidats à l'adhésion à l'UE depuis 27 ans,</a:t>
            </a:r>
            <a:r>
              <a:rPr lang="fr-FR" sz="2000" dirty="0">
                <a:latin typeface="Georgia" panose="02040502050405020303" pitchFamily="18" charset="0"/>
              </a:rPr>
              <a:t> et aux pays de la Politique Européenne de Voisinage depuis 10 ans</a:t>
            </a:r>
          </a:p>
        </p:txBody>
      </p:sp>
    </p:spTree>
    <p:extLst>
      <p:ext uri="{BB962C8B-B14F-4D97-AF65-F5344CB8AC3E}">
        <p14:creationId xmlns:p14="http://schemas.microsoft.com/office/powerpoint/2010/main" val="109140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596" y="1222134"/>
            <a:ext cx="2914545" cy="293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0109">
            <a:off x="1310954" y="1204075"/>
            <a:ext cx="2777834" cy="382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24018"/>
            <a:ext cx="7992888" cy="1143000"/>
          </a:xfrm>
          <a:prstGeom prst="rect">
            <a:avLst/>
          </a:prstGeom>
        </p:spPr>
        <p:txBody>
          <a:bodyPr/>
          <a:lstStyle/>
          <a:p>
            <a:r>
              <a:rPr lang="fr-FR" sz="2800" b="1" noProof="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Les activités de SIGMA</a:t>
            </a:r>
            <a:endParaRPr lang="fr-FR" sz="2800" b="1" noProof="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3" t="12971" r="32572" b="5200"/>
          <a:stretch/>
        </p:blipFill>
        <p:spPr bwMode="auto">
          <a:xfrm rot="355989">
            <a:off x="6396482" y="1132217"/>
            <a:ext cx="2466916" cy="347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368" y="3911526"/>
            <a:ext cx="2623766" cy="262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SIGMA online newslet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426" y="4119048"/>
            <a:ext cx="3887082" cy="268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15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47" y="251412"/>
            <a:ext cx="8676456" cy="114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z="3700" b="1" noProof="0" dirty="0" smtClean="0">
                <a:solidFill>
                  <a:schemeClr val="accent5">
                    <a:lumMod val="50000"/>
                  </a:schemeClr>
                </a:solidFill>
              </a:rPr>
              <a:t>Les domaines </a:t>
            </a:r>
            <a:r>
              <a:rPr lang="fr-FR" sz="3700" noProof="0" dirty="0" smtClean="0">
                <a:solidFill>
                  <a:schemeClr val="accent5">
                    <a:lumMod val="50000"/>
                  </a:schemeClr>
                </a:solidFill>
              </a:rPr>
              <a:t>couverts par les </a:t>
            </a:r>
            <a:br>
              <a:rPr lang="fr-FR" sz="3700" noProof="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3700" i="1" noProof="0" dirty="0" smtClean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fr-FR" sz="3700" b="1" i="1" noProof="0" dirty="0" smtClean="0">
                <a:solidFill>
                  <a:schemeClr val="accent5">
                    <a:lumMod val="50000"/>
                  </a:schemeClr>
                </a:solidFill>
              </a:rPr>
              <a:t>rincipes d’administration publique</a:t>
            </a:r>
            <a:endParaRPr lang="fr-FR" sz="3700" i="1" noProof="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92955" y="1885455"/>
            <a:ext cx="7475116" cy="2508150"/>
            <a:chOff x="1018711" y="2858398"/>
            <a:chExt cx="8001383" cy="2508150"/>
          </a:xfrm>
        </p:grpSpPr>
        <p:sp>
          <p:nvSpPr>
            <p:cNvPr id="7" name="Freeform 6"/>
            <p:cNvSpPr/>
            <p:nvPr/>
          </p:nvSpPr>
          <p:spPr>
            <a:xfrm>
              <a:off x="1018711" y="2858398"/>
              <a:ext cx="1499331" cy="2508149"/>
            </a:xfrm>
            <a:custGeom>
              <a:avLst/>
              <a:gdLst>
                <a:gd name="connsiteX0" fmla="*/ 0 w 6094601"/>
                <a:gd name="connsiteY0" fmla="*/ 128191 h 1281906"/>
                <a:gd name="connsiteX1" fmla="*/ 128191 w 6094601"/>
                <a:gd name="connsiteY1" fmla="*/ 0 h 1281906"/>
                <a:gd name="connsiteX2" fmla="*/ 5966410 w 6094601"/>
                <a:gd name="connsiteY2" fmla="*/ 0 h 1281906"/>
                <a:gd name="connsiteX3" fmla="*/ 6094601 w 6094601"/>
                <a:gd name="connsiteY3" fmla="*/ 128191 h 1281906"/>
                <a:gd name="connsiteX4" fmla="*/ 6094601 w 6094601"/>
                <a:gd name="connsiteY4" fmla="*/ 1153715 h 1281906"/>
                <a:gd name="connsiteX5" fmla="*/ 5966410 w 6094601"/>
                <a:gd name="connsiteY5" fmla="*/ 1281906 h 1281906"/>
                <a:gd name="connsiteX6" fmla="*/ 128191 w 6094601"/>
                <a:gd name="connsiteY6" fmla="*/ 1281906 h 1281906"/>
                <a:gd name="connsiteX7" fmla="*/ 0 w 6094601"/>
                <a:gd name="connsiteY7" fmla="*/ 1153715 h 1281906"/>
                <a:gd name="connsiteX8" fmla="*/ 0 w 6094601"/>
                <a:gd name="connsiteY8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4601" h="1281906">
                  <a:moveTo>
                    <a:pt x="0" y="128191"/>
                  </a:moveTo>
                  <a:cubicBezTo>
                    <a:pt x="0" y="57393"/>
                    <a:pt x="57393" y="0"/>
                    <a:pt x="128191" y="0"/>
                  </a:cubicBezTo>
                  <a:lnTo>
                    <a:pt x="5966410" y="0"/>
                  </a:lnTo>
                  <a:cubicBezTo>
                    <a:pt x="6037208" y="0"/>
                    <a:pt x="6094601" y="57393"/>
                    <a:pt x="6094601" y="128191"/>
                  </a:cubicBezTo>
                  <a:lnTo>
                    <a:pt x="6094601" y="1153715"/>
                  </a:lnTo>
                  <a:cubicBezTo>
                    <a:pt x="6094601" y="1224513"/>
                    <a:pt x="6037208" y="1281906"/>
                    <a:pt x="5966410" y="1281906"/>
                  </a:cubicBezTo>
                  <a:lnTo>
                    <a:pt x="128191" y="1281906"/>
                  </a:lnTo>
                  <a:cubicBezTo>
                    <a:pt x="57393" y="1281906"/>
                    <a:pt x="0" y="1224513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solidFill>
              <a:srgbClr val="009E9A"/>
            </a:solidFill>
            <a:ln>
              <a:solidFill>
                <a:srgbClr val="009E9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58526" tIns="258526" rIns="258526" bIns="258526" numCol="1" spcCol="1270" anchor="ctr" anchorCtr="0">
              <a:noAutofit/>
            </a:bodyPr>
            <a:lstStyle/>
            <a:p>
              <a:pPr lvl="0" algn="ctr" defTabSz="2578100">
                <a:spcAft>
                  <a:spcPct val="35000"/>
                </a:spcAft>
              </a:pPr>
              <a:endParaRPr lang="fr-FR" sz="16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2638729" y="2858399"/>
              <a:ext cx="1501200" cy="2508149"/>
            </a:xfrm>
            <a:custGeom>
              <a:avLst/>
              <a:gdLst>
                <a:gd name="connsiteX0" fmla="*/ 0 w 6094601"/>
                <a:gd name="connsiteY0" fmla="*/ 128191 h 1281906"/>
                <a:gd name="connsiteX1" fmla="*/ 128191 w 6094601"/>
                <a:gd name="connsiteY1" fmla="*/ 0 h 1281906"/>
                <a:gd name="connsiteX2" fmla="*/ 5966410 w 6094601"/>
                <a:gd name="connsiteY2" fmla="*/ 0 h 1281906"/>
                <a:gd name="connsiteX3" fmla="*/ 6094601 w 6094601"/>
                <a:gd name="connsiteY3" fmla="*/ 128191 h 1281906"/>
                <a:gd name="connsiteX4" fmla="*/ 6094601 w 6094601"/>
                <a:gd name="connsiteY4" fmla="*/ 1153715 h 1281906"/>
                <a:gd name="connsiteX5" fmla="*/ 5966410 w 6094601"/>
                <a:gd name="connsiteY5" fmla="*/ 1281906 h 1281906"/>
                <a:gd name="connsiteX6" fmla="*/ 128191 w 6094601"/>
                <a:gd name="connsiteY6" fmla="*/ 1281906 h 1281906"/>
                <a:gd name="connsiteX7" fmla="*/ 0 w 6094601"/>
                <a:gd name="connsiteY7" fmla="*/ 1153715 h 1281906"/>
                <a:gd name="connsiteX8" fmla="*/ 0 w 6094601"/>
                <a:gd name="connsiteY8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4601" h="1281906">
                  <a:moveTo>
                    <a:pt x="0" y="128191"/>
                  </a:moveTo>
                  <a:cubicBezTo>
                    <a:pt x="0" y="57393"/>
                    <a:pt x="57393" y="0"/>
                    <a:pt x="128191" y="0"/>
                  </a:cubicBezTo>
                  <a:lnTo>
                    <a:pt x="5966410" y="0"/>
                  </a:lnTo>
                  <a:cubicBezTo>
                    <a:pt x="6037208" y="0"/>
                    <a:pt x="6094601" y="57393"/>
                    <a:pt x="6094601" y="128191"/>
                  </a:cubicBezTo>
                  <a:lnTo>
                    <a:pt x="6094601" y="1153715"/>
                  </a:lnTo>
                  <a:cubicBezTo>
                    <a:pt x="6094601" y="1224513"/>
                    <a:pt x="6037208" y="1281906"/>
                    <a:pt x="5966410" y="1281906"/>
                  </a:cubicBezTo>
                  <a:lnTo>
                    <a:pt x="128191" y="1281906"/>
                  </a:lnTo>
                  <a:cubicBezTo>
                    <a:pt x="57393" y="1281906"/>
                    <a:pt x="0" y="1224513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solidFill>
              <a:srgbClr val="009E9A"/>
            </a:solidFill>
            <a:ln>
              <a:solidFill>
                <a:srgbClr val="009E9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58526" tIns="258526" rIns="258526" bIns="258526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5892891" y="2858399"/>
              <a:ext cx="1501200" cy="2508149"/>
            </a:xfrm>
            <a:custGeom>
              <a:avLst/>
              <a:gdLst>
                <a:gd name="connsiteX0" fmla="*/ 0 w 6094601"/>
                <a:gd name="connsiteY0" fmla="*/ 128191 h 1281906"/>
                <a:gd name="connsiteX1" fmla="*/ 128191 w 6094601"/>
                <a:gd name="connsiteY1" fmla="*/ 0 h 1281906"/>
                <a:gd name="connsiteX2" fmla="*/ 5966410 w 6094601"/>
                <a:gd name="connsiteY2" fmla="*/ 0 h 1281906"/>
                <a:gd name="connsiteX3" fmla="*/ 6094601 w 6094601"/>
                <a:gd name="connsiteY3" fmla="*/ 128191 h 1281906"/>
                <a:gd name="connsiteX4" fmla="*/ 6094601 w 6094601"/>
                <a:gd name="connsiteY4" fmla="*/ 1153715 h 1281906"/>
                <a:gd name="connsiteX5" fmla="*/ 5966410 w 6094601"/>
                <a:gd name="connsiteY5" fmla="*/ 1281906 h 1281906"/>
                <a:gd name="connsiteX6" fmla="*/ 128191 w 6094601"/>
                <a:gd name="connsiteY6" fmla="*/ 1281906 h 1281906"/>
                <a:gd name="connsiteX7" fmla="*/ 0 w 6094601"/>
                <a:gd name="connsiteY7" fmla="*/ 1153715 h 1281906"/>
                <a:gd name="connsiteX8" fmla="*/ 0 w 6094601"/>
                <a:gd name="connsiteY8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4601" h="1281906">
                  <a:moveTo>
                    <a:pt x="0" y="128191"/>
                  </a:moveTo>
                  <a:cubicBezTo>
                    <a:pt x="0" y="57393"/>
                    <a:pt x="57393" y="0"/>
                    <a:pt x="128191" y="0"/>
                  </a:cubicBezTo>
                  <a:lnTo>
                    <a:pt x="5966410" y="0"/>
                  </a:lnTo>
                  <a:cubicBezTo>
                    <a:pt x="6037208" y="0"/>
                    <a:pt x="6094601" y="57393"/>
                    <a:pt x="6094601" y="128191"/>
                  </a:cubicBezTo>
                  <a:lnTo>
                    <a:pt x="6094601" y="1153715"/>
                  </a:lnTo>
                  <a:cubicBezTo>
                    <a:pt x="6094601" y="1224513"/>
                    <a:pt x="6037208" y="1281906"/>
                    <a:pt x="5966410" y="1281906"/>
                  </a:cubicBezTo>
                  <a:lnTo>
                    <a:pt x="128191" y="1281906"/>
                  </a:lnTo>
                  <a:cubicBezTo>
                    <a:pt x="57393" y="1281906"/>
                    <a:pt x="0" y="1224513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solidFill>
              <a:srgbClr val="009E9A"/>
            </a:solidFill>
            <a:ln>
              <a:solidFill>
                <a:srgbClr val="009E9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58526" tIns="258526" rIns="258526" bIns="258526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7518894" y="2858399"/>
              <a:ext cx="1501200" cy="2508149"/>
            </a:xfrm>
            <a:custGeom>
              <a:avLst/>
              <a:gdLst>
                <a:gd name="connsiteX0" fmla="*/ 0 w 6094601"/>
                <a:gd name="connsiteY0" fmla="*/ 128191 h 1281906"/>
                <a:gd name="connsiteX1" fmla="*/ 128191 w 6094601"/>
                <a:gd name="connsiteY1" fmla="*/ 0 h 1281906"/>
                <a:gd name="connsiteX2" fmla="*/ 5966410 w 6094601"/>
                <a:gd name="connsiteY2" fmla="*/ 0 h 1281906"/>
                <a:gd name="connsiteX3" fmla="*/ 6094601 w 6094601"/>
                <a:gd name="connsiteY3" fmla="*/ 128191 h 1281906"/>
                <a:gd name="connsiteX4" fmla="*/ 6094601 w 6094601"/>
                <a:gd name="connsiteY4" fmla="*/ 1153715 h 1281906"/>
                <a:gd name="connsiteX5" fmla="*/ 5966410 w 6094601"/>
                <a:gd name="connsiteY5" fmla="*/ 1281906 h 1281906"/>
                <a:gd name="connsiteX6" fmla="*/ 128191 w 6094601"/>
                <a:gd name="connsiteY6" fmla="*/ 1281906 h 1281906"/>
                <a:gd name="connsiteX7" fmla="*/ 0 w 6094601"/>
                <a:gd name="connsiteY7" fmla="*/ 1153715 h 1281906"/>
                <a:gd name="connsiteX8" fmla="*/ 0 w 6094601"/>
                <a:gd name="connsiteY8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4601" h="1281906">
                  <a:moveTo>
                    <a:pt x="0" y="128191"/>
                  </a:moveTo>
                  <a:cubicBezTo>
                    <a:pt x="0" y="57393"/>
                    <a:pt x="57393" y="0"/>
                    <a:pt x="128191" y="0"/>
                  </a:cubicBezTo>
                  <a:lnTo>
                    <a:pt x="5966410" y="0"/>
                  </a:lnTo>
                  <a:cubicBezTo>
                    <a:pt x="6037208" y="0"/>
                    <a:pt x="6094601" y="57393"/>
                    <a:pt x="6094601" y="128191"/>
                  </a:cubicBezTo>
                  <a:lnTo>
                    <a:pt x="6094601" y="1153715"/>
                  </a:lnTo>
                  <a:cubicBezTo>
                    <a:pt x="6094601" y="1224513"/>
                    <a:pt x="6037208" y="1281906"/>
                    <a:pt x="5966410" y="1281906"/>
                  </a:cubicBezTo>
                  <a:lnTo>
                    <a:pt x="128191" y="1281906"/>
                  </a:lnTo>
                  <a:cubicBezTo>
                    <a:pt x="57393" y="1281906"/>
                    <a:pt x="0" y="1224513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solidFill>
              <a:srgbClr val="009E9A"/>
            </a:solidFill>
            <a:ln>
              <a:solidFill>
                <a:srgbClr val="009E9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58526" tIns="258526" rIns="258526" bIns="258526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285140" y="2858399"/>
              <a:ext cx="1501200" cy="2508149"/>
            </a:xfrm>
            <a:custGeom>
              <a:avLst/>
              <a:gdLst>
                <a:gd name="connsiteX0" fmla="*/ 0 w 6094601"/>
                <a:gd name="connsiteY0" fmla="*/ 128191 h 1281906"/>
                <a:gd name="connsiteX1" fmla="*/ 128191 w 6094601"/>
                <a:gd name="connsiteY1" fmla="*/ 0 h 1281906"/>
                <a:gd name="connsiteX2" fmla="*/ 5966410 w 6094601"/>
                <a:gd name="connsiteY2" fmla="*/ 0 h 1281906"/>
                <a:gd name="connsiteX3" fmla="*/ 6094601 w 6094601"/>
                <a:gd name="connsiteY3" fmla="*/ 128191 h 1281906"/>
                <a:gd name="connsiteX4" fmla="*/ 6094601 w 6094601"/>
                <a:gd name="connsiteY4" fmla="*/ 1153715 h 1281906"/>
                <a:gd name="connsiteX5" fmla="*/ 5966410 w 6094601"/>
                <a:gd name="connsiteY5" fmla="*/ 1281906 h 1281906"/>
                <a:gd name="connsiteX6" fmla="*/ 128191 w 6094601"/>
                <a:gd name="connsiteY6" fmla="*/ 1281906 h 1281906"/>
                <a:gd name="connsiteX7" fmla="*/ 0 w 6094601"/>
                <a:gd name="connsiteY7" fmla="*/ 1153715 h 1281906"/>
                <a:gd name="connsiteX8" fmla="*/ 0 w 6094601"/>
                <a:gd name="connsiteY8" fmla="*/ 128191 h 128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4601" h="1281906">
                  <a:moveTo>
                    <a:pt x="0" y="128191"/>
                  </a:moveTo>
                  <a:cubicBezTo>
                    <a:pt x="0" y="57393"/>
                    <a:pt x="57393" y="0"/>
                    <a:pt x="128191" y="0"/>
                  </a:cubicBezTo>
                  <a:lnTo>
                    <a:pt x="5966410" y="0"/>
                  </a:lnTo>
                  <a:cubicBezTo>
                    <a:pt x="6037208" y="0"/>
                    <a:pt x="6094601" y="57393"/>
                    <a:pt x="6094601" y="128191"/>
                  </a:cubicBezTo>
                  <a:lnTo>
                    <a:pt x="6094601" y="1153715"/>
                  </a:lnTo>
                  <a:cubicBezTo>
                    <a:pt x="6094601" y="1224513"/>
                    <a:pt x="6037208" y="1281906"/>
                    <a:pt x="5966410" y="1281906"/>
                  </a:cubicBezTo>
                  <a:lnTo>
                    <a:pt x="128191" y="1281906"/>
                  </a:lnTo>
                  <a:cubicBezTo>
                    <a:pt x="57393" y="1281906"/>
                    <a:pt x="0" y="1224513"/>
                    <a:pt x="0" y="1153715"/>
                  </a:cubicBezTo>
                  <a:lnTo>
                    <a:pt x="0" y="128191"/>
                  </a:lnTo>
                  <a:close/>
                </a:path>
              </a:pathLst>
            </a:custGeom>
            <a:solidFill>
              <a:srgbClr val="009E9A"/>
            </a:solidFill>
            <a:ln>
              <a:solidFill>
                <a:srgbClr val="009E9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58526" tIns="258526" rIns="258526" bIns="258526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kern="12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253033" y="2615811"/>
            <a:ext cx="1534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</a:rPr>
              <a:t>Élaboration et coordination des politiques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45756" y="2361945"/>
            <a:ext cx="150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Fonction publique et gestion des ressources humaines</a:t>
            </a:r>
            <a:endParaRPr lang="fr-FR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46956" y="2949106"/>
            <a:ext cx="162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</a:rPr>
              <a:t>Responsabilité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en-GB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64276" y="2816365"/>
            <a:ext cx="134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</a:rPr>
              <a:t>Prestation de services 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04329" y="2585533"/>
            <a:ext cx="1502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</a:rPr>
              <a:t>Gestion des finances publiques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Content Placeholder 16"/>
          <p:cNvSpPr>
            <a:spLocks noGrp="1"/>
          </p:cNvSpPr>
          <p:nvPr>
            <p:ph idx="4294967295"/>
          </p:nvPr>
        </p:nvSpPr>
        <p:spPr>
          <a:xfrm>
            <a:off x="1449563" y="4699984"/>
            <a:ext cx="7200800" cy="576262"/>
          </a:xfrm>
          <a:custGeom>
            <a:avLst/>
            <a:gdLst>
              <a:gd name="connsiteX0" fmla="*/ 0 w 6094601"/>
              <a:gd name="connsiteY0" fmla="*/ 128191 h 1281906"/>
              <a:gd name="connsiteX1" fmla="*/ 128191 w 6094601"/>
              <a:gd name="connsiteY1" fmla="*/ 0 h 1281906"/>
              <a:gd name="connsiteX2" fmla="*/ 5966410 w 6094601"/>
              <a:gd name="connsiteY2" fmla="*/ 0 h 1281906"/>
              <a:gd name="connsiteX3" fmla="*/ 6094601 w 6094601"/>
              <a:gd name="connsiteY3" fmla="*/ 128191 h 1281906"/>
              <a:gd name="connsiteX4" fmla="*/ 6094601 w 6094601"/>
              <a:gd name="connsiteY4" fmla="*/ 1153715 h 1281906"/>
              <a:gd name="connsiteX5" fmla="*/ 5966410 w 6094601"/>
              <a:gd name="connsiteY5" fmla="*/ 1281906 h 1281906"/>
              <a:gd name="connsiteX6" fmla="*/ 128191 w 6094601"/>
              <a:gd name="connsiteY6" fmla="*/ 1281906 h 1281906"/>
              <a:gd name="connsiteX7" fmla="*/ 0 w 6094601"/>
              <a:gd name="connsiteY7" fmla="*/ 1153715 h 1281906"/>
              <a:gd name="connsiteX8" fmla="*/ 0 w 6094601"/>
              <a:gd name="connsiteY8" fmla="*/ 128191 h 12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4601" h="1281906">
                <a:moveTo>
                  <a:pt x="0" y="128191"/>
                </a:moveTo>
                <a:cubicBezTo>
                  <a:pt x="0" y="57393"/>
                  <a:pt x="57393" y="0"/>
                  <a:pt x="128191" y="0"/>
                </a:cubicBezTo>
                <a:lnTo>
                  <a:pt x="5966410" y="0"/>
                </a:lnTo>
                <a:cubicBezTo>
                  <a:pt x="6037208" y="0"/>
                  <a:pt x="6094601" y="57393"/>
                  <a:pt x="6094601" y="128191"/>
                </a:cubicBezTo>
                <a:lnTo>
                  <a:pt x="6094601" y="1153715"/>
                </a:lnTo>
                <a:cubicBezTo>
                  <a:pt x="6094601" y="1224513"/>
                  <a:pt x="6037208" y="1281906"/>
                  <a:pt x="5966410" y="1281906"/>
                </a:cubicBezTo>
                <a:lnTo>
                  <a:pt x="128191" y="1281906"/>
                </a:lnTo>
                <a:cubicBezTo>
                  <a:pt x="57393" y="1281906"/>
                  <a:pt x="0" y="1224513"/>
                  <a:pt x="0" y="1153715"/>
                </a:cubicBezTo>
                <a:lnTo>
                  <a:pt x="0" y="128191"/>
                </a:lnTo>
                <a:close/>
              </a:path>
            </a:pathLst>
          </a:custGeom>
          <a:solidFill>
            <a:srgbClr val="009E9A"/>
          </a:solidFill>
          <a:ln>
            <a:solidFill>
              <a:srgbClr val="009E9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258526" tIns="258526" rIns="258526" bIns="258526" numCol="1" spcCol="1270" anchor="ctr" anchorCtr="0">
            <a:noAutofit/>
          </a:bodyPr>
          <a:lstStyle/>
          <a:p>
            <a:pPr marL="0" lvl="0" indent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000" b="1" noProof="0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Cadre stratégique de la réforme de l’administration publique</a:t>
            </a:r>
            <a:endParaRPr lang="fr-FR" sz="2000" b="1" noProof="0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99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331640" y="927381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nl-NL"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Agenda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331640" y="1828800"/>
            <a:ext cx="7391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Position et rôle du citoyen/usager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L’ importance du gestion de qualité au niveau local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Différentes étapes/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réflextions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d’améliorer les services publics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Transformation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numérique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: (r)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évolution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interne ET externe 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19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8229600" cy="9144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1. Position </a:t>
            </a:r>
            <a:r>
              <a:rPr lang="fr-FR" sz="2400" dirty="0"/>
              <a:t>et rôle du citoyen/usager</a:t>
            </a:r>
            <a:br>
              <a:rPr lang="fr-FR" sz="2400" dirty="0"/>
            </a:br>
            <a:endParaRPr lang="nl-NL" sz="2400" dirty="0"/>
          </a:p>
        </p:txBody>
      </p:sp>
      <p:pic>
        <p:nvPicPr>
          <p:cNvPr id="4" name="Afbeelding 3" descr="Screen Shot 2020-11-09 at 16.55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72945"/>
            <a:ext cx="6781800" cy="505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9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creen Shot 2020-11-09 at 16.56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62200"/>
            <a:ext cx="8100392" cy="298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0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5475" y="332656"/>
            <a:ext cx="8229600" cy="914400"/>
          </a:xfrm>
        </p:spPr>
        <p:txBody>
          <a:bodyPr>
            <a:noAutofit/>
          </a:bodyPr>
          <a:lstStyle/>
          <a:p>
            <a:r>
              <a:rPr lang="fr-FR" sz="2400" dirty="0" smtClean="0"/>
              <a:t>2. L</a:t>
            </a:r>
            <a:r>
              <a:rPr lang="fr-FR" sz="2400" dirty="0"/>
              <a:t>’ importance du gestion de qualité au niveau </a:t>
            </a:r>
            <a:r>
              <a:rPr lang="fr-FR" sz="2400" dirty="0" smtClean="0"/>
              <a:t>local </a:t>
            </a:r>
            <a:br>
              <a:rPr lang="fr-FR" sz="2400" dirty="0" smtClean="0"/>
            </a:br>
            <a:r>
              <a:rPr lang="fr-FR" sz="2400" i="1" dirty="0" smtClean="0"/>
              <a:t>=&gt; taux de confiance</a:t>
            </a:r>
            <a:r>
              <a:rPr lang="fr-FR" sz="2400" dirty="0"/>
              <a:t/>
            </a:r>
            <a:br>
              <a:rPr lang="fr-FR" sz="2400" dirty="0"/>
            </a:br>
            <a:endParaRPr lang="nl-NL" sz="2400" dirty="0"/>
          </a:p>
        </p:txBody>
      </p:sp>
      <p:pic>
        <p:nvPicPr>
          <p:cNvPr id="4" name="Afbeelding 3" descr="Screen Shot 2020-11-10 at 11.20.2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628800"/>
            <a:ext cx="9144000" cy="520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43000" y="2"/>
            <a:ext cx="6858000" cy="403956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79" y="1833561"/>
            <a:ext cx="1037034" cy="129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2303860" y="2205039"/>
            <a:ext cx="201481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MS PGothic" charset="0"/>
                <a:cs typeface="MS PGothic" charset="0"/>
              </a:rPr>
              <a:t>Améliorer processus </a:t>
            </a:r>
            <a:endParaRPr kumimoji="0" lang="fr-FR" sz="135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4879181" y="2224089"/>
            <a:ext cx="342900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+mn-ea"/>
                <a:cs typeface="Calibri" charset="0"/>
              </a:rPr>
              <a:t>- Process re-engineering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+mn-ea"/>
                <a:cs typeface="Calibri" charset="0"/>
              </a:rPr>
              <a:t>- </a:t>
            </a:r>
            <a:r>
              <a:rPr kumimoji="0" lang="en-GB" sz="1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+mn-ea"/>
                <a:cs typeface="Calibri" charset="0"/>
              </a:rPr>
              <a:t> Simplification administrative</a:t>
            </a: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charset="0"/>
              <a:ea typeface="+mn-ea"/>
              <a:cs typeface="Calibri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charset="0"/>
              <a:ea typeface="+mn-ea"/>
              <a:cs typeface="Calibri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5" y="4292601"/>
            <a:ext cx="91797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2331246" y="4508500"/>
            <a:ext cx="213241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MS PGothic" charset="0"/>
                <a:cs typeface="MS PGothic" charset="0"/>
              </a:rPr>
              <a:t>e-gouvernment /numérigue</a:t>
            </a: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2303863" y="3213100"/>
            <a:ext cx="232171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MS PGothic" charset="0"/>
                <a:cs typeface="MS PGothic" charset="0"/>
              </a:rPr>
              <a:t>L’access facile au services publics</a:t>
            </a: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4842272" y="3213102"/>
            <a:ext cx="3429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MS PGothic" charset="0"/>
                <a:cs typeface="MS PGothic" charset="0"/>
              </a:rPr>
              <a:t>- The </a:t>
            </a:r>
            <a:r>
              <a:rPr kumimoji="0" lang="fr-FR" sz="135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MS PGothic" charset="0"/>
                <a:cs typeface="MS PGothic" charset="0"/>
              </a:rPr>
              <a:t>one-stop</a:t>
            </a:r>
            <a:r>
              <a:rPr kumimoji="0" lang="fr-FR" sz="1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MS PGothic" charset="0"/>
                <a:cs typeface="MS PGothic" charset="0"/>
              </a:rPr>
              <a:t> shop (OSS) / guichet unique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MS PGothic" charset="0"/>
                <a:cs typeface="MS PGothic" charset="0"/>
              </a:rPr>
              <a:t>- Multi-réseaux</a:t>
            </a:r>
            <a:endParaRPr kumimoji="0" lang="fr-FR" sz="135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charset="0"/>
              <a:ea typeface="MS PGothic" charset="0"/>
              <a:cs typeface="MS PGothic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5" y="3141663"/>
            <a:ext cx="91797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4842274" y="4508502"/>
            <a:ext cx="307776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MS PGothic" charset="0"/>
                <a:cs typeface="MS PGothic" charset="0"/>
              </a:rPr>
              <a:t>- Interopérability and ‘once only’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MS PGothic" charset="0"/>
                <a:cs typeface="MS PGothic" charset="0"/>
              </a:rPr>
              <a:t>- digital by default </a:t>
            </a:r>
            <a:endParaRPr kumimoji="0" lang="fr-FR" sz="135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charset="0"/>
              <a:ea typeface="MS PGothic" charset="0"/>
              <a:cs typeface="MS PGothic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94" y="5589588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hoek 16"/>
          <p:cNvSpPr>
            <a:spLocks noChangeArrowheads="1"/>
          </p:cNvSpPr>
          <p:nvPr/>
        </p:nvSpPr>
        <p:spPr bwMode="auto">
          <a:xfrm>
            <a:off x="2250284" y="5732466"/>
            <a:ext cx="2375297" cy="5078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MS PGothic" charset="0"/>
                <a:cs typeface="MS PGothic" charset="0"/>
              </a:rPr>
              <a:t>Engager au standards et measurer la satisfaction</a:t>
            </a: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auto">
          <a:xfrm>
            <a:off x="4827987" y="5776915"/>
            <a:ext cx="3050381" cy="5078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MS PGothic" charset="0"/>
                <a:cs typeface="MS PGothic" charset="0"/>
              </a:rPr>
              <a:t>- Charters de citoyen / usqger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MS PGothic" charset="0"/>
                <a:cs typeface="MS PGothic" charset="0"/>
              </a:rPr>
              <a:t>- Measurer et gerer la satisfaction</a:t>
            </a:r>
            <a:endParaRPr kumimoji="0" lang="fr-FR" sz="135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445" name="Titel 1"/>
          <p:cNvSpPr>
            <a:spLocks noGrp="1"/>
          </p:cNvSpPr>
          <p:nvPr>
            <p:ph type="title"/>
          </p:nvPr>
        </p:nvSpPr>
        <p:spPr>
          <a:xfrm>
            <a:off x="971600" y="0"/>
            <a:ext cx="8208912" cy="62026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fr-FR" sz="2000" dirty="0" smtClean="0"/>
              <a:t>3. Différentes </a:t>
            </a:r>
            <a:r>
              <a:rPr lang="fr-FR" sz="2000" dirty="0"/>
              <a:t>étapes/</a:t>
            </a:r>
            <a:r>
              <a:rPr lang="fr-FR" sz="2000" dirty="0" err="1"/>
              <a:t>réflextions</a:t>
            </a:r>
            <a:r>
              <a:rPr lang="fr-FR" sz="2000" dirty="0"/>
              <a:t> d’améliorer les services publics </a:t>
            </a:r>
            <a:br>
              <a:rPr lang="fr-FR" sz="2000" dirty="0"/>
            </a:br>
            <a:r>
              <a:rPr lang="en-GB" sz="2000" dirty="0">
                <a:solidFill>
                  <a:srgbClr val="9AD532"/>
                </a:solidFill>
                <a:latin typeface="+mn-lt"/>
                <a:ea typeface="MS PGothic" charset="0"/>
              </a:rPr>
              <a:t/>
            </a:r>
            <a:br>
              <a:rPr lang="en-GB" sz="2000" dirty="0">
                <a:solidFill>
                  <a:srgbClr val="9AD532"/>
                </a:solidFill>
                <a:latin typeface="+mn-lt"/>
                <a:ea typeface="MS PGothic" charset="0"/>
              </a:rPr>
            </a:br>
            <a:r>
              <a:rPr lang="en-GB" sz="2000" dirty="0">
                <a:solidFill>
                  <a:srgbClr val="9AD532"/>
                </a:solidFill>
                <a:latin typeface="+mn-lt"/>
                <a:ea typeface="MS PGothic" charset="0"/>
              </a:rPr>
              <a:t>                         </a:t>
            </a:r>
            <a:r>
              <a:rPr lang="en-GB" sz="2000" dirty="0">
                <a:latin typeface="+mn-lt"/>
                <a:ea typeface="MS PGothic" charset="0"/>
              </a:rPr>
              <a:t> </a:t>
            </a:r>
            <a:br>
              <a:rPr lang="en-GB" sz="2000" dirty="0">
                <a:latin typeface="+mn-lt"/>
                <a:ea typeface="MS PGothic" charset="0"/>
              </a:rPr>
            </a:br>
            <a:r>
              <a:rPr lang="en-GB" sz="2000" dirty="0">
                <a:latin typeface="+mn-lt"/>
                <a:ea typeface="MS PGothic" charset="0"/>
              </a:rPr>
              <a:t>		</a:t>
            </a:r>
            <a:br>
              <a:rPr lang="en-GB" sz="2000" dirty="0">
                <a:latin typeface="+mn-lt"/>
                <a:ea typeface="MS PGothic" charset="0"/>
              </a:rPr>
            </a:br>
            <a:r>
              <a:rPr lang="en-GB" sz="2000" dirty="0">
                <a:solidFill>
                  <a:schemeClr val="bg1"/>
                </a:solidFill>
                <a:latin typeface="+mn-lt"/>
                <a:ea typeface="MS PGothic" charset="0"/>
              </a:rPr>
              <a:t>Conclusions and Recommendations for improving service delivery</a:t>
            </a:r>
            <a:br>
              <a:rPr lang="en-GB" sz="2000" dirty="0">
                <a:solidFill>
                  <a:schemeClr val="bg1"/>
                </a:solidFill>
                <a:latin typeface="+mn-lt"/>
                <a:ea typeface="MS PGothic" charset="0"/>
              </a:rPr>
            </a:br>
            <a:r>
              <a:rPr lang="en-GB" sz="2000" dirty="0">
                <a:solidFill>
                  <a:srgbClr val="9AD532"/>
                </a:solidFill>
                <a:latin typeface="+mn-lt"/>
                <a:ea typeface="MS PGothic" charset="0"/>
              </a:rPr>
              <a:t/>
            </a:r>
            <a:br>
              <a:rPr lang="en-GB" sz="2000" dirty="0">
                <a:solidFill>
                  <a:srgbClr val="9AD532"/>
                </a:solidFill>
                <a:latin typeface="+mn-lt"/>
                <a:ea typeface="MS PGothic" charset="0"/>
              </a:rPr>
            </a:br>
            <a:r>
              <a:rPr lang="en-GB" sz="2000" dirty="0">
                <a:solidFill>
                  <a:srgbClr val="9AD532"/>
                </a:solidFill>
                <a:latin typeface="+mn-lt"/>
                <a:ea typeface="MS PGothic" charset="0"/>
              </a:rPr>
              <a:t/>
            </a:r>
            <a:br>
              <a:rPr lang="en-GB" sz="2000" dirty="0">
                <a:solidFill>
                  <a:srgbClr val="9AD532"/>
                </a:solidFill>
                <a:latin typeface="+mn-lt"/>
                <a:ea typeface="MS PGothic" charset="0"/>
              </a:rPr>
            </a:br>
            <a:endParaRPr lang="en-GB" sz="2000" dirty="0">
              <a:solidFill>
                <a:srgbClr val="9AD532"/>
              </a:solidFill>
              <a:latin typeface="+mn-lt"/>
              <a:ea typeface="MS PGothic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622300"/>
            <a:ext cx="11287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2250281" y="639438"/>
            <a:ext cx="2371544" cy="9233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MS PGothic" charset="0"/>
                <a:cs typeface="MS PGothic" charset="0"/>
              </a:rPr>
              <a:t>Comprendre les attentes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MS PGothic" charset="0"/>
                <a:cs typeface="MS PGothic" charset="0"/>
              </a:rPr>
              <a:t>et besoins des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Georgia"/>
                <a:ea typeface="MS PGothic" charset="0"/>
                <a:cs typeface="MS PGothic" charset="0"/>
              </a:rPr>
              <a:t>citoyens/usagers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1" i="0" u="none" strike="noStrike" kern="1200" cap="none" spc="0" normalizeH="0" baseline="0" noProof="0" dirty="0">
              <a:ln>
                <a:noFill/>
              </a:ln>
              <a:solidFill>
                <a:srgbClr val="9AD532"/>
              </a:solidFill>
              <a:effectLst/>
              <a:uLnTx/>
              <a:uFillTx/>
              <a:latin typeface="Georgia"/>
              <a:ea typeface="MS PGothic" charset="0"/>
              <a:cs typeface="MS PGothic" charset="0"/>
            </a:endParaRPr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4953000" y="753070"/>
            <a:ext cx="3733800" cy="9233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MS PGothic" charset="0"/>
                <a:cs typeface="MS PGothic" charset="0"/>
              </a:rPr>
              <a:t>- Direct contact direct avec citoyens/entreprises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MS PGothic" charset="0"/>
                <a:cs typeface="MS PGothic" charset="0"/>
              </a:rPr>
              <a:t>-  Feedback indirect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MS PGothic" charset="0"/>
                <a:cs typeface="MS PGothic" charset="0"/>
              </a:rPr>
              <a:t>- </a:t>
            </a:r>
            <a:r>
              <a:rPr kumimoji="0" lang="fr-FR" sz="135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MS PGothic" charset="0"/>
                <a:cs typeface="MS PGothic" charset="0"/>
              </a:rPr>
              <a:t>Mystery</a:t>
            </a:r>
            <a:r>
              <a:rPr kumimoji="0" lang="fr-FR" sz="1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MS PGothic" charset="0"/>
                <a:cs typeface="MS PGothic" charset="0"/>
              </a:rPr>
              <a:t> shopping / client secret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MS PGothic" charset="0"/>
                <a:cs typeface="MS PGothic" charset="0"/>
              </a:rPr>
              <a:t>- Evénements de vie, </a:t>
            </a:r>
            <a:r>
              <a:rPr kumimoji="0" lang="fr-FR" sz="135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MS PGothic" charset="0"/>
                <a:cs typeface="MS PGothic" charset="0"/>
              </a:rPr>
              <a:t>customer</a:t>
            </a:r>
            <a:r>
              <a:rPr kumimoji="0" lang="fr-FR" sz="1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MS PGothic" charset="0"/>
                <a:cs typeface="MS PGothic" charset="0"/>
              </a:rPr>
              <a:t> </a:t>
            </a:r>
            <a:r>
              <a:rPr kumimoji="0" lang="fr-FR" sz="135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MS PGothic" charset="0"/>
                <a:cs typeface="MS PGothic" charset="0"/>
              </a:rPr>
              <a:t>journey</a:t>
            </a:r>
            <a:r>
              <a:rPr kumimoji="0" lang="fr-FR" sz="1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MS PGothic" charset="0"/>
                <a:cs typeface="MS PGothic" charset="0"/>
              </a:rPr>
              <a:t> </a:t>
            </a:r>
            <a:r>
              <a:rPr kumimoji="0" lang="fr-FR" sz="135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MS PGothic" charset="0"/>
                <a:cs typeface="MS PGothic" charset="0"/>
              </a:rPr>
              <a:t>mapping</a:t>
            </a:r>
            <a:endParaRPr kumimoji="0" lang="fr-FR" sz="135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446" name="Pijl omlaag 445"/>
          <p:cNvSpPr>
            <a:spLocks noChangeArrowheads="1"/>
          </p:cNvSpPr>
          <p:nvPr/>
        </p:nvSpPr>
        <p:spPr bwMode="auto">
          <a:xfrm>
            <a:off x="3006331" y="1412876"/>
            <a:ext cx="539353" cy="720725"/>
          </a:xfrm>
          <a:prstGeom prst="downArrow">
            <a:avLst>
              <a:gd name="adj1" fmla="val 50000"/>
              <a:gd name="adj2" fmla="val 50110"/>
            </a:avLst>
          </a:prstGeom>
          <a:solidFill>
            <a:srgbClr val="215968"/>
          </a:solidFill>
          <a:ln>
            <a:noFill/>
          </a:ln>
        </p:spPr>
        <p:txBody>
          <a:bodyPr anchor="ctr"/>
          <a:lstStyle/>
          <a:p>
            <a:pPr marL="2381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charset="0"/>
              <a:ea typeface="+mn-ea"/>
              <a:cs typeface="+mn-cs"/>
            </a:endParaRPr>
          </a:p>
        </p:txBody>
      </p:sp>
      <p:sp>
        <p:nvSpPr>
          <p:cNvPr id="448" name="Plus 447"/>
          <p:cNvSpPr/>
          <p:nvPr/>
        </p:nvSpPr>
        <p:spPr bwMode="auto">
          <a:xfrm>
            <a:off x="3059909" y="2781302"/>
            <a:ext cx="432197" cy="503239"/>
          </a:xfrm>
          <a:prstGeom prst="mathPlus">
            <a:avLst/>
          </a:prstGeom>
          <a:solidFill>
            <a:srgbClr val="215968"/>
          </a:solidFill>
          <a:ln>
            <a:noFill/>
          </a:ln>
          <a:effectLst/>
          <a:extLst/>
        </p:spPr>
        <p:txBody>
          <a:bodyPr anchor="ctr"/>
          <a:lstStyle/>
          <a:p>
            <a:pPr marL="2381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49" name="Plus 448"/>
          <p:cNvSpPr/>
          <p:nvPr/>
        </p:nvSpPr>
        <p:spPr bwMode="auto">
          <a:xfrm>
            <a:off x="3059909" y="4005264"/>
            <a:ext cx="432197" cy="503237"/>
          </a:xfrm>
          <a:prstGeom prst="mathPlus">
            <a:avLst/>
          </a:prstGeom>
          <a:solidFill>
            <a:srgbClr val="215968"/>
          </a:solidFill>
          <a:ln>
            <a:noFill/>
          </a:ln>
          <a:effectLst/>
          <a:extLst/>
        </p:spPr>
        <p:txBody>
          <a:bodyPr anchor="ctr"/>
          <a:lstStyle/>
          <a:p>
            <a:pPr marL="2381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50" name="Pijl omlaag 449"/>
          <p:cNvSpPr>
            <a:spLocks noChangeArrowheads="1"/>
          </p:cNvSpPr>
          <p:nvPr/>
        </p:nvSpPr>
        <p:spPr bwMode="auto">
          <a:xfrm>
            <a:off x="3006331" y="5013325"/>
            <a:ext cx="539353" cy="71913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15968"/>
          </a:solidFill>
          <a:ln>
            <a:noFill/>
          </a:ln>
        </p:spPr>
        <p:txBody>
          <a:bodyPr anchor="ctr"/>
          <a:lstStyle/>
          <a:p>
            <a:pPr marL="2381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charset="0"/>
              <a:ea typeface="+mn-ea"/>
              <a:cs typeface="+mn-cs"/>
            </a:endParaRPr>
          </a:p>
        </p:txBody>
      </p:sp>
      <p:sp>
        <p:nvSpPr>
          <p:cNvPr id="451" name="Gestreepte pijl rechts 450"/>
          <p:cNvSpPr/>
          <p:nvPr/>
        </p:nvSpPr>
        <p:spPr bwMode="auto">
          <a:xfrm rot="16200000">
            <a:off x="2367360" y="3330577"/>
            <a:ext cx="4464051" cy="485775"/>
          </a:xfrm>
          <a:prstGeom prst="stripedRightArrow">
            <a:avLst/>
          </a:prstGeom>
          <a:solidFill>
            <a:srgbClr val="215968"/>
          </a:solidFill>
          <a:ln>
            <a:noFill/>
          </a:ln>
          <a:effectLst/>
          <a:extLst/>
        </p:spPr>
        <p:txBody>
          <a:bodyPr anchor="ctr"/>
          <a:lstStyle/>
          <a:p>
            <a:pPr marL="2381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83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5" grpId="0"/>
      <p:bldP spid="17" grpId="0" animBg="1"/>
      <p:bldP spid="18" grpId="0" animBg="1"/>
      <p:bldP spid="5" grpId="0" animBg="1"/>
      <p:bldP spid="6" grpId="0" animBg="1"/>
      <p:bldP spid="446" grpId="0" animBg="1"/>
      <p:bldP spid="450" grpId="0" animBg="1"/>
    </p:bldLst>
  </p:timing>
</p:sld>
</file>

<file path=ppt/theme/theme1.xml><?xml version="1.0" encoding="utf-8"?>
<a:theme xmlns:a="http://schemas.openxmlformats.org/drawingml/2006/main" name="Template_SIGMA_Presentation_Eng_3April14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 PA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-Principles-FR-07-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 PA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nciples-Only-Presentation-FR-050419.potx [Read-Only]" id="{2447C1DE-04F7-4562-B620-561758DE7BF3}" vid="{12D2B79D-1A07-4589-B4A6-6769B7322E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1EDB102FDC7E4A8AEAE2C88617DD1D" ma:contentTypeVersion="2" ma:contentTypeDescription="Crée un document." ma:contentTypeScope="" ma:versionID="68b04ef98936038bc95f0fdff00e036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3f961bdeb8ddcb88c2c447eff11a4e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68E99A9-D71E-485F-B699-EFCC9E04D3A8}"/>
</file>

<file path=customXml/itemProps2.xml><?xml version="1.0" encoding="utf-8"?>
<ds:datastoreItem xmlns:ds="http://schemas.openxmlformats.org/officeDocument/2006/customXml" ds:itemID="{64ECDCC0-698A-4519-873F-67A822BA04AE}"/>
</file>

<file path=customXml/itemProps3.xml><?xml version="1.0" encoding="utf-8"?>
<ds:datastoreItem xmlns:ds="http://schemas.openxmlformats.org/officeDocument/2006/customXml" ds:itemID="{E36A1994-3291-4836-874F-949DF4E18780}"/>
</file>

<file path=docProps/app.xml><?xml version="1.0" encoding="utf-8"?>
<Properties xmlns="http://schemas.openxmlformats.org/officeDocument/2006/extended-properties" xmlns:vt="http://schemas.openxmlformats.org/officeDocument/2006/docPropsVTypes">
  <Template>szablon OECD_SIGMA</Template>
  <TotalTime>7852</TotalTime>
  <Words>559</Words>
  <Application>Microsoft Office PowerPoint</Application>
  <PresentationFormat>On-screen Show (4:3)</PresentationFormat>
  <Paragraphs>137</Paragraphs>
  <Slides>17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MS PGothic</vt:lpstr>
      <vt:lpstr>Arial</vt:lpstr>
      <vt:lpstr>Caecilia LT Std Light</vt:lpstr>
      <vt:lpstr>Calibri</vt:lpstr>
      <vt:lpstr>Courier New</vt:lpstr>
      <vt:lpstr>Georgia</vt:lpstr>
      <vt:lpstr>Times</vt:lpstr>
      <vt:lpstr>Times New Roman</vt:lpstr>
      <vt:lpstr>Verdana</vt:lpstr>
      <vt:lpstr>Wingdings</vt:lpstr>
      <vt:lpstr>Template_SIGMA_Presentation_Eng_3April14</vt:lpstr>
      <vt:lpstr>Presentation-Principles-FR-07-2018</vt:lpstr>
      <vt:lpstr>Bitmap Image</vt:lpstr>
      <vt:lpstr>PowerPoint Presentation</vt:lpstr>
      <vt:lpstr>Support for Improvement in Governance and Management (SIGMA) </vt:lpstr>
      <vt:lpstr>Les activités de SIGMA</vt:lpstr>
      <vt:lpstr>Les domaines couverts par les  Principes d’administration publique</vt:lpstr>
      <vt:lpstr>PowerPoint Presentation</vt:lpstr>
      <vt:lpstr>1. Position et rôle du citoyen/usager </vt:lpstr>
      <vt:lpstr>PowerPoint Presentation</vt:lpstr>
      <vt:lpstr>2. L’ importance du gestion de qualité au niveau local  =&gt; taux de confiance </vt:lpstr>
      <vt:lpstr>3. Différentes étapes/réflextions d’améliorer les services publics                                 Conclusions and Recommendations for improving service delivery   </vt:lpstr>
      <vt:lpstr>4. Transformation numérique: (r)évolution interne ET externe </vt:lpstr>
      <vt:lpstr>PowerPoint Presentation</vt:lpstr>
      <vt:lpstr>PowerPoint Presentation</vt:lpstr>
      <vt:lpstr>Nos observations</vt:lpstr>
      <vt:lpstr>Recommandations (1)</vt:lpstr>
      <vt:lpstr>Recommandations (2)</vt:lpstr>
      <vt:lpstr>Recommandations (3)</vt:lpstr>
      <vt:lpstr>Merci شكرا لك www.sigmaweb.org http://www.oecd.org/fr/gov/     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Appraisals, management by objectives – international experiences.</dc:title>
  <dc:creator>LM</dc:creator>
  <cp:lastModifiedBy>THIJS Nick, GOV/SIGM</cp:lastModifiedBy>
  <cp:revision>291</cp:revision>
  <cp:lastPrinted>2014-11-14T08:20:21Z</cp:lastPrinted>
  <dcterms:created xsi:type="dcterms:W3CDTF">2014-10-30T15:12:26Z</dcterms:created>
  <dcterms:modified xsi:type="dcterms:W3CDTF">2020-11-12T09:50:32Z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0x010100AB1EDB102FDC7E4A8AEAE2C88617DD1D</vt:lpwstr>
  </property>
</Properties>
</file>